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304" r:id="rId2"/>
    <p:sldId id="302" r:id="rId3"/>
    <p:sldId id="305" r:id="rId4"/>
    <p:sldId id="371" r:id="rId5"/>
    <p:sldId id="372" r:id="rId6"/>
    <p:sldId id="312" r:id="rId7"/>
    <p:sldId id="313" r:id="rId8"/>
    <p:sldId id="314" r:id="rId9"/>
    <p:sldId id="310" r:id="rId10"/>
    <p:sldId id="308" r:id="rId11"/>
    <p:sldId id="427" r:id="rId12"/>
    <p:sldId id="426" r:id="rId13"/>
    <p:sldId id="315" r:id="rId14"/>
    <p:sldId id="316" r:id="rId15"/>
    <p:sldId id="318" r:id="rId16"/>
    <p:sldId id="329" r:id="rId17"/>
    <p:sldId id="319" r:id="rId18"/>
    <p:sldId id="320" r:id="rId19"/>
    <p:sldId id="321" r:id="rId20"/>
    <p:sldId id="428" r:id="rId21"/>
    <p:sldId id="327" r:id="rId22"/>
    <p:sldId id="336" r:id="rId23"/>
    <p:sldId id="330" r:id="rId24"/>
    <p:sldId id="331" r:id="rId25"/>
    <p:sldId id="339" r:id="rId26"/>
    <p:sldId id="342" r:id="rId27"/>
    <p:sldId id="332" r:id="rId28"/>
    <p:sldId id="334" r:id="rId29"/>
    <p:sldId id="333" r:id="rId30"/>
    <p:sldId id="340" r:id="rId31"/>
    <p:sldId id="335" r:id="rId32"/>
    <p:sldId id="323" r:id="rId33"/>
    <p:sldId id="299" r:id="rId34"/>
    <p:sldId id="326" r:id="rId35"/>
    <p:sldId id="425" r:id="rId36"/>
    <p:sldId id="355" r:id="rId37"/>
    <p:sldId id="343" r:id="rId38"/>
    <p:sldId id="344" r:id="rId39"/>
    <p:sldId id="345" r:id="rId40"/>
    <p:sldId id="438" r:id="rId41"/>
    <p:sldId id="413" r:id="rId42"/>
    <p:sldId id="414" r:id="rId43"/>
    <p:sldId id="415" r:id="rId44"/>
    <p:sldId id="430" r:id="rId45"/>
    <p:sldId id="431" r:id="rId46"/>
    <p:sldId id="418" r:id="rId47"/>
    <p:sldId id="417" r:id="rId48"/>
    <p:sldId id="432" r:id="rId49"/>
    <p:sldId id="346" r:id="rId50"/>
    <p:sldId id="433" r:id="rId51"/>
    <p:sldId id="436" r:id="rId52"/>
    <p:sldId id="434" r:id="rId53"/>
    <p:sldId id="419" r:id="rId54"/>
    <p:sldId id="435" r:id="rId55"/>
    <p:sldId id="422" r:id="rId56"/>
    <p:sldId id="347" r:id="rId57"/>
    <p:sldId id="348" r:id="rId58"/>
    <p:sldId id="265" r:id="rId59"/>
    <p:sldId id="353" r:id="rId60"/>
    <p:sldId id="420" r:id="rId61"/>
    <p:sldId id="350" r:id="rId62"/>
    <p:sldId id="284" r:id="rId63"/>
    <p:sldId id="437" r:id="rId64"/>
    <p:sldId id="351" r:id="rId65"/>
    <p:sldId id="352" r:id="rId66"/>
    <p:sldId id="295" r:id="rId67"/>
    <p:sldId id="296" r:id="rId68"/>
    <p:sldId id="444" r:id="rId69"/>
    <p:sldId id="439" r:id="rId70"/>
    <p:sldId id="443" r:id="rId71"/>
    <p:sldId id="445" r:id="rId72"/>
    <p:sldId id="446" r:id="rId73"/>
    <p:sldId id="442" r:id="rId74"/>
    <p:sldId id="447" r:id="rId75"/>
    <p:sldId id="366" r:id="rId76"/>
    <p:sldId id="448" r:id="rId77"/>
    <p:sldId id="356" r:id="rId78"/>
    <p:sldId id="424" r:id="rId79"/>
    <p:sldId id="367" r:id="rId80"/>
    <p:sldId id="368" r:id="rId81"/>
    <p:sldId id="369" r:id="rId82"/>
    <p:sldId id="357" r:id="rId83"/>
    <p:sldId id="358" r:id="rId84"/>
    <p:sldId id="365" r:id="rId85"/>
    <p:sldId id="359" r:id="rId86"/>
    <p:sldId id="360" r:id="rId87"/>
    <p:sldId id="423" r:id="rId88"/>
    <p:sldId id="361" r:id="rId89"/>
    <p:sldId id="362" r:id="rId90"/>
    <p:sldId id="449" r:id="rId91"/>
    <p:sldId id="363"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4F81BD"/>
    <a:srgbClr val="736D68"/>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94660"/>
  </p:normalViewPr>
  <p:slideViewPr>
    <p:cSldViewPr>
      <p:cViewPr varScale="1">
        <p:scale>
          <a:sx n="89" d="100"/>
          <a:sy n="89" d="100"/>
        </p:scale>
        <p:origin x="-1114" y="-67"/>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1896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1C29CD-DA8C-4BBC-BD15-1FB26F170BDB}" type="datetimeFigureOut">
              <a:rPr lang="en-US" smtClean="0"/>
              <a:pPr/>
              <a:t>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98F634-E369-443E-B87C-676E295D2012}" type="slidenum">
              <a:rPr lang="en-US" smtClean="0"/>
              <a:pPr/>
              <a:t>‹#›</a:t>
            </a:fld>
            <a:endParaRPr lang="en-US"/>
          </a:p>
        </p:txBody>
      </p:sp>
    </p:spTree>
    <p:extLst>
      <p:ext uri="{BB962C8B-B14F-4D97-AF65-F5344CB8AC3E}">
        <p14:creationId xmlns:p14="http://schemas.microsoft.com/office/powerpoint/2010/main" val="1435329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a:t>
            </a:fld>
            <a:endParaRPr lang="en-US"/>
          </a:p>
        </p:txBody>
      </p:sp>
    </p:spTree>
    <p:extLst>
      <p:ext uri="{BB962C8B-B14F-4D97-AF65-F5344CB8AC3E}">
        <p14:creationId xmlns:p14="http://schemas.microsoft.com/office/powerpoint/2010/main" val="2398685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10</a:t>
            </a:fld>
            <a:endParaRPr lang="en-US"/>
          </a:p>
        </p:txBody>
      </p:sp>
    </p:spTree>
    <p:extLst>
      <p:ext uri="{BB962C8B-B14F-4D97-AF65-F5344CB8AC3E}">
        <p14:creationId xmlns:p14="http://schemas.microsoft.com/office/powerpoint/2010/main" val="1580416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11</a:t>
            </a:fld>
            <a:endParaRPr lang="en-US"/>
          </a:p>
        </p:txBody>
      </p:sp>
    </p:spTree>
    <p:extLst>
      <p:ext uri="{BB962C8B-B14F-4D97-AF65-F5344CB8AC3E}">
        <p14:creationId xmlns:p14="http://schemas.microsoft.com/office/powerpoint/2010/main" val="2446052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12</a:t>
            </a:fld>
            <a:endParaRPr lang="en-US"/>
          </a:p>
        </p:txBody>
      </p:sp>
    </p:spTree>
    <p:extLst>
      <p:ext uri="{BB962C8B-B14F-4D97-AF65-F5344CB8AC3E}">
        <p14:creationId xmlns:p14="http://schemas.microsoft.com/office/powerpoint/2010/main" val="323041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13</a:t>
            </a:fld>
            <a:endParaRPr lang="en-US"/>
          </a:p>
        </p:txBody>
      </p:sp>
    </p:spTree>
    <p:extLst>
      <p:ext uri="{BB962C8B-B14F-4D97-AF65-F5344CB8AC3E}">
        <p14:creationId xmlns:p14="http://schemas.microsoft.com/office/powerpoint/2010/main" val="1260994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14</a:t>
            </a:fld>
            <a:endParaRPr lang="en-US"/>
          </a:p>
        </p:txBody>
      </p:sp>
    </p:spTree>
    <p:extLst>
      <p:ext uri="{BB962C8B-B14F-4D97-AF65-F5344CB8AC3E}">
        <p14:creationId xmlns:p14="http://schemas.microsoft.com/office/powerpoint/2010/main" val="518466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15</a:t>
            </a:fld>
            <a:endParaRPr lang="en-US"/>
          </a:p>
        </p:txBody>
      </p:sp>
    </p:spTree>
    <p:extLst>
      <p:ext uri="{BB962C8B-B14F-4D97-AF65-F5344CB8AC3E}">
        <p14:creationId xmlns:p14="http://schemas.microsoft.com/office/powerpoint/2010/main" val="929891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16</a:t>
            </a:fld>
            <a:endParaRPr lang="en-US"/>
          </a:p>
        </p:txBody>
      </p:sp>
    </p:spTree>
    <p:extLst>
      <p:ext uri="{BB962C8B-B14F-4D97-AF65-F5344CB8AC3E}">
        <p14:creationId xmlns:p14="http://schemas.microsoft.com/office/powerpoint/2010/main" val="3099542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17</a:t>
            </a:fld>
            <a:endParaRPr lang="en-US"/>
          </a:p>
        </p:txBody>
      </p:sp>
    </p:spTree>
    <p:extLst>
      <p:ext uri="{BB962C8B-B14F-4D97-AF65-F5344CB8AC3E}">
        <p14:creationId xmlns:p14="http://schemas.microsoft.com/office/powerpoint/2010/main" val="2262775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18</a:t>
            </a:fld>
            <a:endParaRPr lang="en-US"/>
          </a:p>
        </p:txBody>
      </p:sp>
    </p:spTree>
    <p:extLst>
      <p:ext uri="{BB962C8B-B14F-4D97-AF65-F5344CB8AC3E}">
        <p14:creationId xmlns:p14="http://schemas.microsoft.com/office/powerpoint/2010/main" val="771959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19</a:t>
            </a:fld>
            <a:endParaRPr lang="en-US"/>
          </a:p>
        </p:txBody>
      </p:sp>
    </p:spTree>
    <p:extLst>
      <p:ext uri="{BB962C8B-B14F-4D97-AF65-F5344CB8AC3E}">
        <p14:creationId xmlns:p14="http://schemas.microsoft.com/office/powerpoint/2010/main" val="264976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a:t>
            </a:fld>
            <a:endParaRPr lang="en-US"/>
          </a:p>
        </p:txBody>
      </p:sp>
    </p:spTree>
    <p:extLst>
      <p:ext uri="{BB962C8B-B14F-4D97-AF65-F5344CB8AC3E}">
        <p14:creationId xmlns:p14="http://schemas.microsoft.com/office/powerpoint/2010/main" val="200133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20</a:t>
            </a:fld>
            <a:endParaRPr lang="en-US"/>
          </a:p>
        </p:txBody>
      </p:sp>
    </p:spTree>
    <p:extLst>
      <p:ext uri="{BB962C8B-B14F-4D97-AF65-F5344CB8AC3E}">
        <p14:creationId xmlns:p14="http://schemas.microsoft.com/office/powerpoint/2010/main" val="651575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21</a:t>
            </a:fld>
            <a:endParaRPr lang="en-US"/>
          </a:p>
        </p:txBody>
      </p:sp>
    </p:spTree>
    <p:extLst>
      <p:ext uri="{BB962C8B-B14F-4D97-AF65-F5344CB8AC3E}">
        <p14:creationId xmlns:p14="http://schemas.microsoft.com/office/powerpoint/2010/main" val="2969626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22</a:t>
            </a:fld>
            <a:endParaRPr lang="en-US"/>
          </a:p>
        </p:txBody>
      </p:sp>
    </p:spTree>
    <p:extLst>
      <p:ext uri="{BB962C8B-B14F-4D97-AF65-F5344CB8AC3E}">
        <p14:creationId xmlns:p14="http://schemas.microsoft.com/office/powerpoint/2010/main" val="4179292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23</a:t>
            </a:fld>
            <a:endParaRPr lang="en-US"/>
          </a:p>
        </p:txBody>
      </p:sp>
    </p:spTree>
    <p:extLst>
      <p:ext uri="{BB962C8B-B14F-4D97-AF65-F5344CB8AC3E}">
        <p14:creationId xmlns:p14="http://schemas.microsoft.com/office/powerpoint/2010/main" val="1758692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24</a:t>
            </a:fld>
            <a:endParaRPr lang="en-US"/>
          </a:p>
        </p:txBody>
      </p:sp>
    </p:spTree>
    <p:extLst>
      <p:ext uri="{BB962C8B-B14F-4D97-AF65-F5344CB8AC3E}">
        <p14:creationId xmlns:p14="http://schemas.microsoft.com/office/powerpoint/2010/main" val="4210562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25</a:t>
            </a:fld>
            <a:endParaRPr lang="en-US"/>
          </a:p>
        </p:txBody>
      </p:sp>
    </p:spTree>
    <p:extLst>
      <p:ext uri="{BB962C8B-B14F-4D97-AF65-F5344CB8AC3E}">
        <p14:creationId xmlns:p14="http://schemas.microsoft.com/office/powerpoint/2010/main" val="2413965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26</a:t>
            </a:fld>
            <a:endParaRPr lang="en-US"/>
          </a:p>
        </p:txBody>
      </p:sp>
    </p:spTree>
    <p:extLst>
      <p:ext uri="{BB962C8B-B14F-4D97-AF65-F5344CB8AC3E}">
        <p14:creationId xmlns:p14="http://schemas.microsoft.com/office/powerpoint/2010/main" val="621308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27</a:t>
            </a:fld>
            <a:endParaRPr lang="en-US"/>
          </a:p>
        </p:txBody>
      </p:sp>
    </p:spTree>
    <p:extLst>
      <p:ext uri="{BB962C8B-B14F-4D97-AF65-F5344CB8AC3E}">
        <p14:creationId xmlns:p14="http://schemas.microsoft.com/office/powerpoint/2010/main" val="2878371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28</a:t>
            </a:fld>
            <a:endParaRPr lang="en-US"/>
          </a:p>
        </p:txBody>
      </p:sp>
    </p:spTree>
    <p:extLst>
      <p:ext uri="{BB962C8B-B14F-4D97-AF65-F5344CB8AC3E}">
        <p14:creationId xmlns:p14="http://schemas.microsoft.com/office/powerpoint/2010/main" val="3148042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29</a:t>
            </a:fld>
            <a:endParaRPr lang="en-US"/>
          </a:p>
        </p:txBody>
      </p:sp>
    </p:spTree>
    <p:extLst>
      <p:ext uri="{BB962C8B-B14F-4D97-AF65-F5344CB8AC3E}">
        <p14:creationId xmlns:p14="http://schemas.microsoft.com/office/powerpoint/2010/main" val="317780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a:t>
            </a:fld>
            <a:endParaRPr lang="en-US"/>
          </a:p>
        </p:txBody>
      </p:sp>
    </p:spTree>
    <p:extLst>
      <p:ext uri="{BB962C8B-B14F-4D97-AF65-F5344CB8AC3E}">
        <p14:creationId xmlns:p14="http://schemas.microsoft.com/office/powerpoint/2010/main" val="3569994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30</a:t>
            </a:fld>
            <a:endParaRPr lang="en-US"/>
          </a:p>
        </p:txBody>
      </p:sp>
    </p:spTree>
    <p:extLst>
      <p:ext uri="{BB962C8B-B14F-4D97-AF65-F5344CB8AC3E}">
        <p14:creationId xmlns:p14="http://schemas.microsoft.com/office/powerpoint/2010/main" val="2358382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31</a:t>
            </a:fld>
            <a:endParaRPr lang="en-US"/>
          </a:p>
        </p:txBody>
      </p:sp>
    </p:spTree>
    <p:extLst>
      <p:ext uri="{BB962C8B-B14F-4D97-AF65-F5344CB8AC3E}">
        <p14:creationId xmlns:p14="http://schemas.microsoft.com/office/powerpoint/2010/main" val="346414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32</a:t>
            </a:fld>
            <a:endParaRPr lang="en-US"/>
          </a:p>
        </p:txBody>
      </p:sp>
    </p:spTree>
    <p:extLst>
      <p:ext uri="{BB962C8B-B14F-4D97-AF65-F5344CB8AC3E}">
        <p14:creationId xmlns:p14="http://schemas.microsoft.com/office/powerpoint/2010/main" val="3797539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33</a:t>
            </a:fld>
            <a:endParaRPr lang="en-US"/>
          </a:p>
        </p:txBody>
      </p:sp>
    </p:spTree>
    <p:extLst>
      <p:ext uri="{BB962C8B-B14F-4D97-AF65-F5344CB8AC3E}">
        <p14:creationId xmlns:p14="http://schemas.microsoft.com/office/powerpoint/2010/main" val="4224637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34</a:t>
            </a:fld>
            <a:endParaRPr lang="en-US"/>
          </a:p>
        </p:txBody>
      </p:sp>
    </p:spTree>
    <p:extLst>
      <p:ext uri="{BB962C8B-B14F-4D97-AF65-F5344CB8AC3E}">
        <p14:creationId xmlns:p14="http://schemas.microsoft.com/office/powerpoint/2010/main" val="2943027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35</a:t>
            </a:fld>
            <a:endParaRPr lang="en-US"/>
          </a:p>
        </p:txBody>
      </p:sp>
    </p:spTree>
    <p:extLst>
      <p:ext uri="{BB962C8B-B14F-4D97-AF65-F5344CB8AC3E}">
        <p14:creationId xmlns:p14="http://schemas.microsoft.com/office/powerpoint/2010/main" val="563057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36</a:t>
            </a:fld>
            <a:endParaRPr lang="en-US"/>
          </a:p>
        </p:txBody>
      </p:sp>
    </p:spTree>
    <p:extLst>
      <p:ext uri="{BB962C8B-B14F-4D97-AF65-F5344CB8AC3E}">
        <p14:creationId xmlns:p14="http://schemas.microsoft.com/office/powerpoint/2010/main" val="826392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37</a:t>
            </a:fld>
            <a:endParaRPr lang="en-US"/>
          </a:p>
        </p:txBody>
      </p:sp>
    </p:spTree>
    <p:extLst>
      <p:ext uri="{BB962C8B-B14F-4D97-AF65-F5344CB8AC3E}">
        <p14:creationId xmlns:p14="http://schemas.microsoft.com/office/powerpoint/2010/main" val="14320695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38</a:t>
            </a:fld>
            <a:endParaRPr lang="en-US"/>
          </a:p>
        </p:txBody>
      </p:sp>
    </p:spTree>
    <p:extLst>
      <p:ext uri="{BB962C8B-B14F-4D97-AF65-F5344CB8AC3E}">
        <p14:creationId xmlns:p14="http://schemas.microsoft.com/office/powerpoint/2010/main" val="1011603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39</a:t>
            </a:fld>
            <a:endParaRPr lang="en-US"/>
          </a:p>
        </p:txBody>
      </p:sp>
    </p:spTree>
    <p:extLst>
      <p:ext uri="{BB962C8B-B14F-4D97-AF65-F5344CB8AC3E}">
        <p14:creationId xmlns:p14="http://schemas.microsoft.com/office/powerpoint/2010/main" val="1379598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Date Placeholder 3"/>
          <p:cNvSpPr>
            <a:spLocks noGrp="1"/>
          </p:cNvSpPr>
          <p:nvPr>
            <p:ph type="dt" sz="quarter" idx="1"/>
          </p:nvPr>
        </p:nvSpPr>
        <p:spPr/>
        <p:txBody>
          <a:bodyPr/>
          <a:lstStyle/>
          <a:p>
            <a:pPr>
              <a:defRPr/>
            </a:pPr>
            <a:fld id="{3A420A40-A3B8-4F2F-9771-68BFB80B94C4}" type="datetime1">
              <a:rPr lang="en-GB" smtClean="0">
                <a:solidFill>
                  <a:prstClr val="black"/>
                </a:solidFill>
              </a:rPr>
              <a:pPr>
                <a:defRPr/>
              </a:pPr>
              <a:t>08/02/2013</a:t>
            </a:fld>
            <a:endParaRPr lang="en-GB" dirty="0">
              <a:solidFill>
                <a:prstClr val="black"/>
              </a:solidFill>
            </a:endParaRPr>
          </a:p>
        </p:txBody>
      </p:sp>
      <p:sp>
        <p:nvSpPr>
          <p:cNvPr id="5" name="Slide Number Placeholder 4"/>
          <p:cNvSpPr>
            <a:spLocks noGrp="1"/>
          </p:cNvSpPr>
          <p:nvPr>
            <p:ph type="sldNum" sz="quarter" idx="5"/>
          </p:nvPr>
        </p:nvSpPr>
        <p:spPr/>
        <p:txBody>
          <a:bodyPr/>
          <a:lstStyle/>
          <a:p>
            <a:pPr>
              <a:defRPr/>
            </a:pPr>
            <a:fld id="{CD60079C-B200-43ED-869F-E4447DA1B7F3}" type="slidenum">
              <a:rPr lang="en-GB" smtClean="0">
                <a:solidFill>
                  <a:prstClr val="black"/>
                </a:solidFill>
              </a:rPr>
              <a:pPr>
                <a:defRPr/>
              </a:pPr>
              <a:t>4</a:t>
            </a:fld>
            <a:endParaRPr lang="en-GB"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3AD9E-74EB-48BB-A7F8-78EC3E0084E4}" type="slidenum">
              <a:rPr lang="en-US"/>
              <a:pPr/>
              <a:t>40</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FC00A7-A863-46DF-8854-31236E48D315}" type="slidenum">
              <a:rPr lang="en-US"/>
              <a:pPr/>
              <a:t>41</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B6E8A-883E-41BD-9783-69A6B424F2FF}" type="slidenum">
              <a:rPr lang="en-US"/>
              <a:pPr/>
              <a:t>42</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CC365D-5039-416D-9893-52D96B47EFD5}" type="slidenum">
              <a:rPr lang="en-US"/>
              <a:pPr/>
              <a:t>43</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44</a:t>
            </a:fld>
            <a:endParaRPr lang="en-US"/>
          </a:p>
        </p:txBody>
      </p:sp>
    </p:spTree>
    <p:extLst>
      <p:ext uri="{BB962C8B-B14F-4D97-AF65-F5344CB8AC3E}">
        <p14:creationId xmlns:p14="http://schemas.microsoft.com/office/powerpoint/2010/main" val="8888064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45</a:t>
            </a:fld>
            <a:endParaRPr lang="en-US"/>
          </a:p>
        </p:txBody>
      </p:sp>
    </p:spTree>
    <p:extLst>
      <p:ext uri="{BB962C8B-B14F-4D97-AF65-F5344CB8AC3E}">
        <p14:creationId xmlns:p14="http://schemas.microsoft.com/office/powerpoint/2010/main" val="2456586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0098C-0025-4AA7-B54D-DEE953640CBE}" type="slidenum">
              <a:rPr lang="en-US"/>
              <a:pPr/>
              <a:t>46</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A483A5-3B9A-4615-AF7B-42376BF48538}" type="slidenum">
              <a:rPr lang="en-US"/>
              <a:pPr/>
              <a:t>47</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48</a:t>
            </a:fld>
            <a:endParaRPr lang="en-US"/>
          </a:p>
        </p:txBody>
      </p:sp>
    </p:spTree>
    <p:extLst>
      <p:ext uri="{BB962C8B-B14F-4D97-AF65-F5344CB8AC3E}">
        <p14:creationId xmlns:p14="http://schemas.microsoft.com/office/powerpoint/2010/main" val="15261667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49</a:t>
            </a:fld>
            <a:endParaRPr lang="en-US"/>
          </a:p>
        </p:txBody>
      </p:sp>
    </p:spTree>
    <p:extLst>
      <p:ext uri="{BB962C8B-B14F-4D97-AF65-F5344CB8AC3E}">
        <p14:creationId xmlns:p14="http://schemas.microsoft.com/office/powerpoint/2010/main" val="930335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a:t>
            </a:fld>
            <a:endParaRPr lang="en-US"/>
          </a:p>
        </p:txBody>
      </p:sp>
    </p:spTree>
    <p:extLst>
      <p:ext uri="{BB962C8B-B14F-4D97-AF65-F5344CB8AC3E}">
        <p14:creationId xmlns:p14="http://schemas.microsoft.com/office/powerpoint/2010/main" val="31137080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50</a:t>
            </a:fld>
            <a:endParaRPr lang="en-US"/>
          </a:p>
        </p:txBody>
      </p:sp>
    </p:spTree>
    <p:extLst>
      <p:ext uri="{BB962C8B-B14F-4D97-AF65-F5344CB8AC3E}">
        <p14:creationId xmlns:p14="http://schemas.microsoft.com/office/powerpoint/2010/main" val="30058771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51</a:t>
            </a:fld>
            <a:endParaRPr lang="en-US"/>
          </a:p>
        </p:txBody>
      </p:sp>
    </p:spTree>
    <p:extLst>
      <p:ext uri="{BB962C8B-B14F-4D97-AF65-F5344CB8AC3E}">
        <p14:creationId xmlns:p14="http://schemas.microsoft.com/office/powerpoint/2010/main" val="16261409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52</a:t>
            </a:fld>
            <a:endParaRPr lang="en-US"/>
          </a:p>
        </p:txBody>
      </p:sp>
    </p:spTree>
    <p:extLst>
      <p:ext uri="{BB962C8B-B14F-4D97-AF65-F5344CB8AC3E}">
        <p14:creationId xmlns:p14="http://schemas.microsoft.com/office/powerpoint/2010/main" val="13722844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53</a:t>
            </a:fld>
            <a:endParaRPr lang="en-US"/>
          </a:p>
        </p:txBody>
      </p:sp>
    </p:spTree>
    <p:extLst>
      <p:ext uri="{BB962C8B-B14F-4D97-AF65-F5344CB8AC3E}">
        <p14:creationId xmlns:p14="http://schemas.microsoft.com/office/powerpoint/2010/main" val="21247650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54</a:t>
            </a:fld>
            <a:endParaRPr lang="en-US"/>
          </a:p>
        </p:txBody>
      </p:sp>
    </p:spTree>
    <p:extLst>
      <p:ext uri="{BB962C8B-B14F-4D97-AF65-F5344CB8AC3E}">
        <p14:creationId xmlns:p14="http://schemas.microsoft.com/office/powerpoint/2010/main" val="8135512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55</a:t>
            </a:fld>
            <a:endParaRPr lang="en-US"/>
          </a:p>
        </p:txBody>
      </p:sp>
    </p:spTree>
    <p:extLst>
      <p:ext uri="{BB962C8B-B14F-4D97-AF65-F5344CB8AC3E}">
        <p14:creationId xmlns:p14="http://schemas.microsoft.com/office/powerpoint/2010/main" val="5447532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56</a:t>
            </a:fld>
            <a:endParaRPr lang="en-US"/>
          </a:p>
        </p:txBody>
      </p:sp>
    </p:spTree>
    <p:extLst>
      <p:ext uri="{BB962C8B-B14F-4D97-AF65-F5344CB8AC3E}">
        <p14:creationId xmlns:p14="http://schemas.microsoft.com/office/powerpoint/2010/main" val="13939189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57</a:t>
            </a:fld>
            <a:endParaRPr lang="en-US"/>
          </a:p>
        </p:txBody>
      </p:sp>
    </p:spTree>
    <p:extLst>
      <p:ext uri="{BB962C8B-B14F-4D97-AF65-F5344CB8AC3E}">
        <p14:creationId xmlns:p14="http://schemas.microsoft.com/office/powerpoint/2010/main" val="32834854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58</a:t>
            </a:fld>
            <a:endParaRPr lang="en-US"/>
          </a:p>
        </p:txBody>
      </p:sp>
    </p:spTree>
    <p:extLst>
      <p:ext uri="{BB962C8B-B14F-4D97-AF65-F5344CB8AC3E}">
        <p14:creationId xmlns:p14="http://schemas.microsoft.com/office/powerpoint/2010/main" val="26114415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59</a:t>
            </a:fld>
            <a:endParaRPr lang="en-US"/>
          </a:p>
        </p:txBody>
      </p:sp>
    </p:spTree>
    <p:extLst>
      <p:ext uri="{BB962C8B-B14F-4D97-AF65-F5344CB8AC3E}">
        <p14:creationId xmlns:p14="http://schemas.microsoft.com/office/powerpoint/2010/main" val="1416229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a:t>
            </a:fld>
            <a:endParaRPr lang="en-US"/>
          </a:p>
        </p:txBody>
      </p:sp>
    </p:spTree>
    <p:extLst>
      <p:ext uri="{BB962C8B-B14F-4D97-AF65-F5344CB8AC3E}">
        <p14:creationId xmlns:p14="http://schemas.microsoft.com/office/powerpoint/2010/main" val="23301337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60</a:t>
            </a:fld>
            <a:endParaRPr lang="en-US"/>
          </a:p>
        </p:txBody>
      </p:sp>
    </p:spTree>
    <p:extLst>
      <p:ext uri="{BB962C8B-B14F-4D97-AF65-F5344CB8AC3E}">
        <p14:creationId xmlns:p14="http://schemas.microsoft.com/office/powerpoint/2010/main" val="29040471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61</a:t>
            </a:fld>
            <a:endParaRPr lang="en-US"/>
          </a:p>
        </p:txBody>
      </p:sp>
    </p:spTree>
    <p:extLst>
      <p:ext uri="{BB962C8B-B14F-4D97-AF65-F5344CB8AC3E}">
        <p14:creationId xmlns:p14="http://schemas.microsoft.com/office/powerpoint/2010/main" val="21096135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62</a:t>
            </a:fld>
            <a:endParaRPr lang="en-US"/>
          </a:p>
        </p:txBody>
      </p:sp>
    </p:spTree>
    <p:extLst>
      <p:ext uri="{BB962C8B-B14F-4D97-AF65-F5344CB8AC3E}">
        <p14:creationId xmlns:p14="http://schemas.microsoft.com/office/powerpoint/2010/main" val="17289718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63</a:t>
            </a:fld>
            <a:endParaRPr lang="en-US"/>
          </a:p>
        </p:txBody>
      </p:sp>
    </p:spTree>
    <p:extLst>
      <p:ext uri="{BB962C8B-B14F-4D97-AF65-F5344CB8AC3E}">
        <p14:creationId xmlns:p14="http://schemas.microsoft.com/office/powerpoint/2010/main" val="14158201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64</a:t>
            </a:fld>
            <a:endParaRPr lang="en-US"/>
          </a:p>
        </p:txBody>
      </p:sp>
    </p:spTree>
    <p:extLst>
      <p:ext uri="{BB962C8B-B14F-4D97-AF65-F5344CB8AC3E}">
        <p14:creationId xmlns:p14="http://schemas.microsoft.com/office/powerpoint/2010/main" val="7508857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65</a:t>
            </a:fld>
            <a:endParaRPr lang="en-US"/>
          </a:p>
        </p:txBody>
      </p:sp>
    </p:spTree>
    <p:extLst>
      <p:ext uri="{BB962C8B-B14F-4D97-AF65-F5344CB8AC3E}">
        <p14:creationId xmlns:p14="http://schemas.microsoft.com/office/powerpoint/2010/main" val="5741057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66</a:t>
            </a:fld>
            <a:endParaRPr lang="en-US"/>
          </a:p>
        </p:txBody>
      </p:sp>
    </p:spTree>
    <p:extLst>
      <p:ext uri="{BB962C8B-B14F-4D97-AF65-F5344CB8AC3E}">
        <p14:creationId xmlns:p14="http://schemas.microsoft.com/office/powerpoint/2010/main" val="30638403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67</a:t>
            </a:fld>
            <a:endParaRPr lang="en-US"/>
          </a:p>
        </p:txBody>
      </p:sp>
    </p:spTree>
    <p:extLst>
      <p:ext uri="{BB962C8B-B14F-4D97-AF65-F5344CB8AC3E}">
        <p14:creationId xmlns:p14="http://schemas.microsoft.com/office/powerpoint/2010/main" val="33728686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68</a:t>
            </a:fld>
            <a:endParaRPr lang="en-US"/>
          </a:p>
        </p:txBody>
      </p:sp>
    </p:spTree>
    <p:extLst>
      <p:ext uri="{BB962C8B-B14F-4D97-AF65-F5344CB8AC3E}">
        <p14:creationId xmlns:p14="http://schemas.microsoft.com/office/powerpoint/2010/main" val="18918957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69</a:t>
            </a:fld>
            <a:endParaRPr lang="en-US"/>
          </a:p>
        </p:txBody>
      </p:sp>
    </p:spTree>
    <p:extLst>
      <p:ext uri="{BB962C8B-B14F-4D97-AF65-F5344CB8AC3E}">
        <p14:creationId xmlns:p14="http://schemas.microsoft.com/office/powerpoint/2010/main" val="2197836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a:t>
            </a:fld>
            <a:endParaRPr lang="en-US"/>
          </a:p>
        </p:txBody>
      </p:sp>
    </p:spTree>
    <p:extLst>
      <p:ext uri="{BB962C8B-B14F-4D97-AF65-F5344CB8AC3E}">
        <p14:creationId xmlns:p14="http://schemas.microsoft.com/office/powerpoint/2010/main" val="24940886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70</a:t>
            </a:fld>
            <a:endParaRPr lang="en-US"/>
          </a:p>
        </p:txBody>
      </p:sp>
    </p:spTree>
    <p:extLst>
      <p:ext uri="{BB962C8B-B14F-4D97-AF65-F5344CB8AC3E}">
        <p14:creationId xmlns:p14="http://schemas.microsoft.com/office/powerpoint/2010/main" val="10583793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71</a:t>
            </a:fld>
            <a:endParaRPr lang="en-US"/>
          </a:p>
        </p:txBody>
      </p:sp>
    </p:spTree>
    <p:extLst>
      <p:ext uri="{BB962C8B-B14F-4D97-AF65-F5344CB8AC3E}">
        <p14:creationId xmlns:p14="http://schemas.microsoft.com/office/powerpoint/2010/main" val="34611454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72</a:t>
            </a:fld>
            <a:endParaRPr lang="en-US"/>
          </a:p>
        </p:txBody>
      </p:sp>
    </p:spTree>
    <p:extLst>
      <p:ext uri="{BB962C8B-B14F-4D97-AF65-F5344CB8AC3E}">
        <p14:creationId xmlns:p14="http://schemas.microsoft.com/office/powerpoint/2010/main" val="33565478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73</a:t>
            </a:fld>
            <a:endParaRPr lang="en-US"/>
          </a:p>
        </p:txBody>
      </p:sp>
    </p:spTree>
    <p:extLst>
      <p:ext uri="{BB962C8B-B14F-4D97-AF65-F5344CB8AC3E}">
        <p14:creationId xmlns:p14="http://schemas.microsoft.com/office/powerpoint/2010/main" val="38657059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74</a:t>
            </a:fld>
            <a:endParaRPr lang="en-US"/>
          </a:p>
        </p:txBody>
      </p:sp>
    </p:spTree>
    <p:extLst>
      <p:ext uri="{BB962C8B-B14F-4D97-AF65-F5344CB8AC3E}">
        <p14:creationId xmlns:p14="http://schemas.microsoft.com/office/powerpoint/2010/main" val="25472518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75</a:t>
            </a:fld>
            <a:endParaRPr lang="en-US"/>
          </a:p>
        </p:txBody>
      </p:sp>
    </p:spTree>
    <p:extLst>
      <p:ext uri="{BB962C8B-B14F-4D97-AF65-F5344CB8AC3E}">
        <p14:creationId xmlns:p14="http://schemas.microsoft.com/office/powerpoint/2010/main" val="9990251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76</a:t>
            </a:fld>
            <a:endParaRPr lang="en-US"/>
          </a:p>
        </p:txBody>
      </p:sp>
    </p:spTree>
    <p:extLst>
      <p:ext uri="{BB962C8B-B14F-4D97-AF65-F5344CB8AC3E}">
        <p14:creationId xmlns:p14="http://schemas.microsoft.com/office/powerpoint/2010/main" val="39339181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77</a:t>
            </a:fld>
            <a:endParaRPr lang="en-US"/>
          </a:p>
        </p:txBody>
      </p:sp>
    </p:spTree>
    <p:extLst>
      <p:ext uri="{BB962C8B-B14F-4D97-AF65-F5344CB8AC3E}">
        <p14:creationId xmlns:p14="http://schemas.microsoft.com/office/powerpoint/2010/main" val="30334534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78</a:t>
            </a:fld>
            <a:endParaRPr lang="en-US"/>
          </a:p>
        </p:txBody>
      </p:sp>
    </p:spTree>
    <p:extLst>
      <p:ext uri="{BB962C8B-B14F-4D97-AF65-F5344CB8AC3E}">
        <p14:creationId xmlns:p14="http://schemas.microsoft.com/office/powerpoint/2010/main" val="39800507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79</a:t>
            </a:fld>
            <a:endParaRPr lang="en-US"/>
          </a:p>
        </p:txBody>
      </p:sp>
    </p:spTree>
    <p:extLst>
      <p:ext uri="{BB962C8B-B14F-4D97-AF65-F5344CB8AC3E}">
        <p14:creationId xmlns:p14="http://schemas.microsoft.com/office/powerpoint/2010/main" val="59599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a:t>
            </a:fld>
            <a:endParaRPr lang="en-US"/>
          </a:p>
        </p:txBody>
      </p:sp>
    </p:spTree>
    <p:extLst>
      <p:ext uri="{BB962C8B-B14F-4D97-AF65-F5344CB8AC3E}">
        <p14:creationId xmlns:p14="http://schemas.microsoft.com/office/powerpoint/2010/main" val="24573678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80</a:t>
            </a:fld>
            <a:endParaRPr lang="en-US"/>
          </a:p>
        </p:txBody>
      </p:sp>
    </p:spTree>
    <p:extLst>
      <p:ext uri="{BB962C8B-B14F-4D97-AF65-F5344CB8AC3E}">
        <p14:creationId xmlns:p14="http://schemas.microsoft.com/office/powerpoint/2010/main" val="10516865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81</a:t>
            </a:fld>
            <a:endParaRPr lang="en-US"/>
          </a:p>
        </p:txBody>
      </p:sp>
    </p:spTree>
    <p:extLst>
      <p:ext uri="{BB962C8B-B14F-4D97-AF65-F5344CB8AC3E}">
        <p14:creationId xmlns:p14="http://schemas.microsoft.com/office/powerpoint/2010/main" val="37969950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82</a:t>
            </a:fld>
            <a:endParaRPr lang="en-US"/>
          </a:p>
        </p:txBody>
      </p:sp>
    </p:spTree>
    <p:extLst>
      <p:ext uri="{BB962C8B-B14F-4D97-AF65-F5344CB8AC3E}">
        <p14:creationId xmlns:p14="http://schemas.microsoft.com/office/powerpoint/2010/main" val="36802301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83</a:t>
            </a:fld>
            <a:endParaRPr lang="en-US"/>
          </a:p>
        </p:txBody>
      </p:sp>
    </p:spTree>
    <p:extLst>
      <p:ext uri="{BB962C8B-B14F-4D97-AF65-F5344CB8AC3E}">
        <p14:creationId xmlns:p14="http://schemas.microsoft.com/office/powerpoint/2010/main" val="15199266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84</a:t>
            </a:fld>
            <a:endParaRPr lang="en-US"/>
          </a:p>
        </p:txBody>
      </p:sp>
    </p:spTree>
    <p:extLst>
      <p:ext uri="{BB962C8B-B14F-4D97-AF65-F5344CB8AC3E}">
        <p14:creationId xmlns:p14="http://schemas.microsoft.com/office/powerpoint/2010/main" val="1628831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85</a:t>
            </a:fld>
            <a:endParaRPr lang="en-US"/>
          </a:p>
        </p:txBody>
      </p:sp>
    </p:spTree>
    <p:extLst>
      <p:ext uri="{BB962C8B-B14F-4D97-AF65-F5344CB8AC3E}">
        <p14:creationId xmlns:p14="http://schemas.microsoft.com/office/powerpoint/2010/main" val="17844653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86</a:t>
            </a:fld>
            <a:endParaRPr lang="en-US"/>
          </a:p>
        </p:txBody>
      </p:sp>
    </p:spTree>
    <p:extLst>
      <p:ext uri="{BB962C8B-B14F-4D97-AF65-F5344CB8AC3E}">
        <p14:creationId xmlns:p14="http://schemas.microsoft.com/office/powerpoint/2010/main" val="9330299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87</a:t>
            </a:fld>
            <a:endParaRPr lang="en-US"/>
          </a:p>
        </p:txBody>
      </p:sp>
    </p:spTree>
    <p:extLst>
      <p:ext uri="{BB962C8B-B14F-4D97-AF65-F5344CB8AC3E}">
        <p14:creationId xmlns:p14="http://schemas.microsoft.com/office/powerpoint/2010/main" val="4746840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88</a:t>
            </a:fld>
            <a:endParaRPr lang="en-US"/>
          </a:p>
        </p:txBody>
      </p:sp>
    </p:spTree>
    <p:extLst>
      <p:ext uri="{BB962C8B-B14F-4D97-AF65-F5344CB8AC3E}">
        <p14:creationId xmlns:p14="http://schemas.microsoft.com/office/powerpoint/2010/main" val="239916362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89</a:t>
            </a:fld>
            <a:endParaRPr lang="en-US"/>
          </a:p>
        </p:txBody>
      </p:sp>
    </p:spTree>
    <p:extLst>
      <p:ext uri="{BB962C8B-B14F-4D97-AF65-F5344CB8AC3E}">
        <p14:creationId xmlns:p14="http://schemas.microsoft.com/office/powerpoint/2010/main" val="3157733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9</a:t>
            </a:fld>
            <a:endParaRPr lang="en-US"/>
          </a:p>
        </p:txBody>
      </p:sp>
    </p:spTree>
    <p:extLst>
      <p:ext uri="{BB962C8B-B14F-4D97-AF65-F5344CB8AC3E}">
        <p14:creationId xmlns:p14="http://schemas.microsoft.com/office/powerpoint/2010/main" val="12455911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90</a:t>
            </a:fld>
            <a:endParaRPr lang="en-US"/>
          </a:p>
        </p:txBody>
      </p:sp>
    </p:spTree>
    <p:extLst>
      <p:ext uri="{BB962C8B-B14F-4D97-AF65-F5344CB8AC3E}">
        <p14:creationId xmlns:p14="http://schemas.microsoft.com/office/powerpoint/2010/main" val="31220986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91</a:t>
            </a:fld>
            <a:endParaRPr lang="en-US"/>
          </a:p>
        </p:txBody>
      </p:sp>
    </p:spTree>
    <p:extLst>
      <p:ext uri="{BB962C8B-B14F-4D97-AF65-F5344CB8AC3E}">
        <p14:creationId xmlns:p14="http://schemas.microsoft.com/office/powerpoint/2010/main" val="177805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F47D87-FDFA-458A-B994-C8A98620508D}" type="datetimeFigureOut">
              <a:rPr lang="en-US" smtClean="0"/>
              <a:pPr/>
              <a:t>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A3C0A-DEDF-489C-91D4-FCAC1B85F6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F47D87-FDFA-458A-B994-C8A98620508D}" type="datetimeFigureOut">
              <a:rPr lang="en-US" smtClean="0"/>
              <a:pPr/>
              <a:t>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A3C0A-DEDF-489C-91D4-FCAC1B85F6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47D87-FDFA-458A-B994-C8A98620508D}" type="datetimeFigureOut">
              <a:rPr lang="en-US" smtClean="0"/>
              <a:pPr/>
              <a:t>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A3C0A-DEDF-489C-91D4-FCAC1B85F62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47D87-FDFA-458A-B994-C8A98620508D}" type="datetimeFigureOut">
              <a:rPr lang="en-US" smtClean="0"/>
              <a:pPr/>
              <a:t>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A3C0A-DEDF-489C-91D4-FCAC1B85F62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xt Page">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1620644" y="1740388"/>
            <a:ext cx="7329680" cy="4686789"/>
          </a:xfrm>
        </p:spPr>
        <p:txBody>
          <a:bodyPr lIns="72000" tIns="72000" rIns="72000" bIns="72000"/>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a:xfrm>
            <a:off x="234784" y="800100"/>
            <a:ext cx="8715542" cy="274638"/>
          </a:xfrm>
        </p:spPr>
        <p:txBody>
          <a:bodyPr>
            <a:noAutofit/>
          </a:bodyPr>
          <a:lstStyle>
            <a:lvl1pPr>
              <a:defRPr sz="4800">
                <a:latin typeface="Book Antiqua" pitchFamily="18"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710570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451FF9-8BEE-4D21-9034-E3ECBBB90503}" type="slidenum">
              <a:rPr lang="en-US"/>
              <a:pPr>
                <a:defRPr/>
              </a:pPr>
              <a:t>‹#›</a:t>
            </a:fld>
            <a:endParaRPr lang="en-US"/>
          </a:p>
        </p:txBody>
      </p:sp>
    </p:spTree>
    <p:extLst>
      <p:ext uri="{BB962C8B-B14F-4D97-AF65-F5344CB8AC3E}">
        <p14:creationId xmlns:p14="http://schemas.microsoft.com/office/powerpoint/2010/main" val="295895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3"/>
          <p:cNvPicPr>
            <a:picLocks noChangeAspect="1" noChangeArrowheads="1"/>
          </p:cNvPicPr>
          <p:nvPr userDrawn="1"/>
        </p:nvPicPr>
        <p:blipFill>
          <a:blip r:embed="rId2" cstate="print"/>
          <a:srcRect l="90909" r="758"/>
          <a:stretch>
            <a:fillRect/>
          </a:stretch>
        </p:blipFill>
        <p:spPr bwMode="auto">
          <a:xfrm>
            <a:off x="0" y="0"/>
            <a:ext cx="9144000" cy="1066800"/>
          </a:xfrm>
          <a:prstGeom prst="rect">
            <a:avLst/>
          </a:prstGeom>
          <a:noFill/>
          <a:ln w="9525">
            <a:noFill/>
            <a:miter lim="800000"/>
            <a:headEnd/>
            <a:tailEnd/>
          </a:ln>
          <a:effectLst/>
        </p:spPr>
      </p:pic>
      <p:pic>
        <p:nvPicPr>
          <p:cNvPr id="10243" name="Picture 3"/>
          <p:cNvPicPr>
            <a:picLocks noChangeAspect="1" noChangeArrowheads="1"/>
          </p:cNvPicPr>
          <p:nvPr userDrawn="1"/>
        </p:nvPicPr>
        <p:blipFill>
          <a:blip r:embed="rId3" cstate="print"/>
          <a:srcRect/>
          <a:stretch>
            <a:fillRect/>
          </a:stretch>
        </p:blipFill>
        <p:spPr bwMode="auto">
          <a:xfrm>
            <a:off x="0" y="6024314"/>
            <a:ext cx="838200" cy="833685"/>
          </a:xfrm>
          <a:prstGeom prst="rect">
            <a:avLst/>
          </a:prstGeom>
          <a:noFill/>
          <a:ln w="9525">
            <a:noFill/>
            <a:miter lim="800000"/>
            <a:headEnd/>
            <a:tailEnd/>
          </a:ln>
          <a:effectLst/>
        </p:spPr>
      </p:pic>
      <p:pic>
        <p:nvPicPr>
          <p:cNvPr id="11" name="Picture 3"/>
          <p:cNvPicPr>
            <a:picLocks noChangeAspect="1" noChangeArrowheads="1"/>
          </p:cNvPicPr>
          <p:nvPr userDrawn="1"/>
        </p:nvPicPr>
        <p:blipFill>
          <a:blip r:embed="rId2" cstate="print"/>
          <a:srcRect l="90909" r="758"/>
          <a:stretch>
            <a:fillRect/>
          </a:stretch>
        </p:blipFill>
        <p:spPr bwMode="auto">
          <a:xfrm>
            <a:off x="914400" y="6024315"/>
            <a:ext cx="8229600" cy="833685"/>
          </a:xfrm>
          <a:prstGeom prst="rect">
            <a:avLst/>
          </a:prstGeom>
          <a:noFill/>
          <a:ln w="9525">
            <a:noFill/>
            <a:miter lim="800000"/>
            <a:headEnd/>
            <a:tailEnd/>
          </a:ln>
          <a:effectLst/>
        </p:spPr>
      </p:pic>
      <p:sp>
        <p:nvSpPr>
          <p:cNvPr id="14"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3"/>
          <p:cNvPicPr>
            <a:picLocks noChangeAspect="1" noChangeArrowheads="1"/>
          </p:cNvPicPr>
          <p:nvPr userDrawn="1"/>
        </p:nvPicPr>
        <p:blipFill>
          <a:blip r:embed="rId2" cstate="print"/>
          <a:srcRect l="90909" r="758"/>
          <a:stretch>
            <a:fillRect/>
          </a:stretch>
        </p:blipFill>
        <p:spPr bwMode="auto">
          <a:xfrm>
            <a:off x="0" y="0"/>
            <a:ext cx="9144000" cy="1066800"/>
          </a:xfrm>
          <a:prstGeom prst="rect">
            <a:avLst/>
          </a:prstGeom>
          <a:noFill/>
          <a:ln w="9525">
            <a:noFill/>
            <a:miter lim="800000"/>
            <a:headEnd/>
            <a:tailEnd/>
          </a:ln>
          <a:effectLst/>
        </p:spPr>
      </p:pic>
      <p:sp>
        <p:nvSpPr>
          <p:cNvPr id="3" name="Content Placeholder 2"/>
          <p:cNvSpPr>
            <a:spLocks noGrp="1"/>
          </p:cNvSpPr>
          <p:nvPr>
            <p:ph idx="1"/>
          </p:nvPr>
        </p:nvSpPr>
        <p:spPr>
          <a:xfrm>
            <a:off x="457200" y="1265237"/>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914400" y="228600"/>
            <a:ext cx="7391400" cy="639762"/>
          </a:xfrm>
        </p:spPr>
        <p:txBody>
          <a:bodyPr/>
          <a:lstStyle>
            <a:lvl1pPr>
              <a:defRPr>
                <a:solidFill>
                  <a:schemeClr val="bg1"/>
                </a:solidFill>
              </a:defRPr>
            </a:lvl1pPr>
          </a:lstStyle>
          <a:p>
            <a:r>
              <a:rPr lang="en-US" dirty="0" smtClean="0"/>
              <a:t>Click to edit Master title style</a:t>
            </a:r>
            <a:endParaRPr lang="en-US" dirty="0"/>
          </a:p>
        </p:txBody>
      </p:sp>
      <p:pic>
        <p:nvPicPr>
          <p:cNvPr id="10243" name="Picture 3"/>
          <p:cNvPicPr>
            <a:picLocks noChangeAspect="1" noChangeArrowheads="1"/>
          </p:cNvPicPr>
          <p:nvPr userDrawn="1"/>
        </p:nvPicPr>
        <p:blipFill>
          <a:blip r:embed="rId3" cstate="print"/>
          <a:srcRect/>
          <a:stretch>
            <a:fillRect/>
          </a:stretch>
        </p:blipFill>
        <p:spPr bwMode="auto">
          <a:xfrm>
            <a:off x="0" y="6024314"/>
            <a:ext cx="838200" cy="833685"/>
          </a:xfrm>
          <a:prstGeom prst="rect">
            <a:avLst/>
          </a:prstGeom>
          <a:noFill/>
          <a:ln w="9525">
            <a:noFill/>
            <a:miter lim="800000"/>
            <a:headEnd/>
            <a:tailEnd/>
          </a:ln>
          <a:effectLst/>
        </p:spPr>
      </p:pic>
      <p:pic>
        <p:nvPicPr>
          <p:cNvPr id="11" name="Picture 3"/>
          <p:cNvPicPr>
            <a:picLocks noChangeAspect="1" noChangeArrowheads="1"/>
          </p:cNvPicPr>
          <p:nvPr userDrawn="1"/>
        </p:nvPicPr>
        <p:blipFill>
          <a:blip r:embed="rId2" cstate="print"/>
          <a:srcRect l="90909" r="758"/>
          <a:stretch>
            <a:fillRect/>
          </a:stretch>
        </p:blipFill>
        <p:spPr bwMode="auto">
          <a:xfrm>
            <a:off x="914400" y="6024315"/>
            <a:ext cx="8229600" cy="833685"/>
          </a:xfrm>
          <a:prstGeom prst="rect">
            <a:avLst/>
          </a:prstGeom>
          <a:noFill/>
          <a:ln w="9525">
            <a:noFill/>
            <a:miter lim="800000"/>
            <a:headEnd/>
            <a:tailEnd/>
          </a:ln>
          <a:effectLst/>
        </p:spPr>
      </p:pic>
    </p:spTree>
    <p:extLst>
      <p:ext uri="{BB962C8B-B14F-4D97-AF65-F5344CB8AC3E}">
        <p14:creationId xmlns:p14="http://schemas.microsoft.com/office/powerpoint/2010/main" val="278712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F47D87-FDFA-458A-B994-C8A98620508D}" type="datetimeFigureOut">
              <a:rPr lang="en-US" smtClean="0"/>
              <a:pPr/>
              <a:t>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A3C0A-DEDF-489C-91D4-FCAC1B85F6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F47D87-FDFA-458A-B994-C8A98620508D}" type="datetimeFigureOut">
              <a:rPr lang="en-US" smtClean="0"/>
              <a:pPr/>
              <a:t>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A3C0A-DEDF-489C-91D4-FCAC1B85F6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F47D87-FDFA-458A-B994-C8A98620508D}" type="datetimeFigureOut">
              <a:rPr lang="en-US" smtClean="0"/>
              <a:pPr/>
              <a:t>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A3C0A-DEDF-489C-91D4-FCAC1B85F6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F47D87-FDFA-458A-B994-C8A98620508D}" type="datetimeFigureOut">
              <a:rPr lang="en-US" smtClean="0"/>
              <a:pPr/>
              <a:t>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A3C0A-DEDF-489C-91D4-FCAC1B85F6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47D87-FDFA-458A-B994-C8A98620508D}" type="datetimeFigureOut">
              <a:rPr lang="en-US" smtClean="0"/>
              <a:pPr/>
              <a:t>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A3C0A-DEDF-489C-91D4-FCAC1B85F6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F47D87-FDFA-458A-B994-C8A98620508D}" type="datetimeFigureOut">
              <a:rPr lang="en-US" smtClean="0"/>
              <a:pPr/>
              <a:t>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A3C0A-DEDF-489C-91D4-FCAC1B85F6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47D87-FDFA-458A-B994-C8A98620508D}" type="datetimeFigureOut">
              <a:rPr lang="en-US" smtClean="0"/>
              <a:pPr/>
              <a:t>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A3C0A-DEDF-489C-91D4-FCAC1B85F62E}" type="slidenum">
              <a:rPr lang="en-US" smtClean="0"/>
              <a:pPr/>
              <a:t>‹#›</a:t>
            </a:fld>
            <a:endParaRPr lang="en-US"/>
          </a:p>
        </p:txBody>
      </p:sp>
      <p:sp>
        <p:nvSpPr>
          <p:cNvPr id="2" name="Title Placeholder 1"/>
          <p:cNvSpPr>
            <a:spLocks noGrp="1"/>
          </p:cNvSpPr>
          <p:nvPr>
            <p:ph type="title"/>
          </p:nvPr>
        </p:nvSpPr>
        <p:spPr>
          <a:xfrm>
            <a:off x="457200" y="274638"/>
            <a:ext cx="8229600" cy="639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Perpetu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Perpetu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Perpetu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Perpetu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Perpetu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Perpet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Microsoft_Excel_97-2003_Worksheet1.xls"/></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9.xml"/><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0.xml"/><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39.jpeg"/></Relationships>
</file>

<file path=ppt/slides/_rels/slide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1.xm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jpeg"/></Relationships>
</file>

<file path=ppt/slides/_rels/slide8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8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8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hyperlink" Target="http://mormonstories.org/"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noAutofit/>
          </a:bodyPr>
          <a:lstStyle/>
          <a:p>
            <a:r>
              <a:rPr lang="en-US" sz="6000" dirty="0" smtClean="0">
                <a:solidFill>
                  <a:schemeClr val="tx1"/>
                </a:solidFill>
              </a:rPr>
              <a:t>Top 5 Myths and Truths about Why </a:t>
            </a:r>
            <a:r>
              <a:rPr lang="en-US" sz="6000" dirty="0" smtClean="0"/>
              <a:t>Committed </a:t>
            </a:r>
            <a:r>
              <a:rPr lang="en-US" sz="6000" dirty="0" smtClean="0">
                <a:solidFill>
                  <a:schemeClr val="tx1"/>
                </a:solidFill>
              </a:rPr>
              <a:t>Mormons Leave the Church</a:t>
            </a:r>
            <a:endParaRPr lang="en-US" sz="6000" dirty="0">
              <a:solidFill>
                <a:schemeClr val="tx1"/>
              </a:solidFill>
            </a:endParaRPr>
          </a:p>
        </p:txBody>
      </p:sp>
      <p:sp>
        <p:nvSpPr>
          <p:cNvPr id="3" name="Subtitle 2"/>
          <p:cNvSpPr>
            <a:spLocks noGrp="1"/>
          </p:cNvSpPr>
          <p:nvPr>
            <p:ph type="subTitle" idx="1"/>
          </p:nvPr>
        </p:nvSpPr>
        <p:spPr>
          <a:xfrm>
            <a:off x="1371600" y="5105400"/>
            <a:ext cx="6400800" cy="1066800"/>
          </a:xfrm>
        </p:spPr>
        <p:txBody>
          <a:bodyPr/>
          <a:lstStyle/>
          <a:p>
            <a:r>
              <a:rPr lang="en-US" dirty="0" smtClean="0"/>
              <a:t>John P. Dehlin</a:t>
            </a:r>
            <a:endParaRPr lang="en-US" dirty="0"/>
          </a:p>
        </p:txBody>
      </p:sp>
    </p:spTree>
    <p:extLst>
      <p:ext uri="{BB962C8B-B14F-4D97-AF65-F5344CB8AC3E}">
        <p14:creationId xmlns:p14="http://schemas.microsoft.com/office/powerpoint/2010/main" val="312540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371600" y="5334000"/>
            <a:ext cx="6400800" cy="1295400"/>
          </a:xfrm>
        </p:spPr>
        <p:txBody>
          <a:bodyPr>
            <a:normAutofit/>
          </a:bodyPr>
          <a:lstStyle/>
          <a:p>
            <a:pPr marL="0" indent="0" algn="ctr">
              <a:buNone/>
            </a:pPr>
            <a:r>
              <a:rPr lang="en-US" sz="4400" dirty="0" smtClean="0"/>
              <a:t>whymormonsquestion.org</a:t>
            </a:r>
          </a:p>
        </p:txBody>
      </p:sp>
      <p:pic>
        <p:nvPicPr>
          <p:cNvPr id="11265" name="Picture 1"/>
          <p:cNvPicPr>
            <a:picLocks noChangeAspect="1" noChangeArrowheads="1"/>
          </p:cNvPicPr>
          <p:nvPr/>
        </p:nvPicPr>
        <p:blipFill>
          <a:blip r:embed="rId3" cstate="print"/>
          <a:srcRect/>
          <a:stretch>
            <a:fillRect/>
          </a:stretch>
        </p:blipFill>
        <p:spPr bwMode="auto">
          <a:xfrm>
            <a:off x="2590800" y="381000"/>
            <a:ext cx="4213695" cy="4191000"/>
          </a:xfrm>
          <a:prstGeom prst="rect">
            <a:avLst/>
          </a:prstGeom>
          <a:noFill/>
          <a:ln w="9525">
            <a:noFill/>
            <a:miter lim="800000"/>
            <a:headEnd/>
            <a:tailEnd/>
          </a:ln>
          <a:effectLst/>
        </p:spPr>
      </p:pic>
    </p:spTree>
    <p:extLst>
      <p:ext uri="{BB962C8B-B14F-4D97-AF65-F5344CB8AC3E}">
        <p14:creationId xmlns:p14="http://schemas.microsoft.com/office/powerpoint/2010/main" val="590797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Over 3,000 respondents</a:t>
            </a:r>
          </a:p>
          <a:p>
            <a:r>
              <a:rPr lang="en-US" dirty="0" smtClean="0"/>
              <a:t>“Sample of convenience” / Snowball sample</a:t>
            </a:r>
          </a:p>
          <a:p>
            <a:r>
              <a:rPr lang="en-US" dirty="0" smtClean="0"/>
              <a:t>Recruited through liberal and former-LDS web sites, forums, blogs, podcasts, etc.</a:t>
            </a:r>
          </a:p>
          <a:p>
            <a:r>
              <a:rPr lang="en-US" dirty="0" smtClean="0"/>
              <a:t>Higher than average income and education</a:t>
            </a:r>
          </a:p>
          <a:p>
            <a:r>
              <a:rPr lang="en-US" dirty="0" smtClean="0"/>
              <a:t>Biased towards Caucasian, middle to upper-class, internet connected U.S. church members</a:t>
            </a:r>
            <a:endParaRPr lang="en-US" dirty="0"/>
          </a:p>
        </p:txBody>
      </p:sp>
      <p:sp>
        <p:nvSpPr>
          <p:cNvPr id="4" name="Title 3"/>
          <p:cNvSpPr>
            <a:spLocks noGrp="1"/>
          </p:cNvSpPr>
          <p:nvPr>
            <p:ph type="title"/>
          </p:nvPr>
        </p:nvSpPr>
        <p:spPr/>
        <p:txBody>
          <a:bodyPr>
            <a:noAutofit/>
          </a:bodyPr>
          <a:lstStyle/>
          <a:p>
            <a:r>
              <a:rPr lang="en-US" sz="5400" dirty="0" smtClean="0"/>
              <a:t>Survey Sample</a:t>
            </a:r>
            <a:endParaRPr lang="en-US" sz="5400" dirty="0"/>
          </a:p>
        </p:txBody>
      </p:sp>
    </p:spTree>
    <p:extLst>
      <p:ext uri="{BB962C8B-B14F-4D97-AF65-F5344CB8AC3E}">
        <p14:creationId xmlns:p14="http://schemas.microsoft.com/office/powerpoint/2010/main" val="3329207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457200" y="0"/>
            <a:ext cx="8229600" cy="1143000"/>
          </a:xfrm>
        </p:spPr>
        <p:txBody>
          <a:bodyPr/>
          <a:lstStyle/>
          <a:p>
            <a:pPr eaLnBrk="1" hangingPunct="1"/>
            <a:r>
              <a:rPr lang="en-US" dirty="0" smtClean="0">
                <a:solidFill>
                  <a:schemeClr val="bg1"/>
                </a:solidFill>
                <a:latin typeface="Times New Roman" pitchFamily="18" charset="0"/>
                <a:cs typeface="Times New Roman" pitchFamily="18" charset="0"/>
              </a:rPr>
              <a:t>LEAVING THE CHURCH</a:t>
            </a: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76338"/>
            <a:ext cx="8232775"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553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28800"/>
            <a:ext cx="8229600" cy="3962400"/>
          </a:xfrm>
        </p:spPr>
        <p:txBody>
          <a:bodyPr>
            <a:normAutofit/>
          </a:bodyPr>
          <a:lstStyle/>
          <a:p>
            <a:pPr marL="914400" indent="-914400">
              <a:buFont typeface="+mj-lt"/>
              <a:buAutoNum type="arabicPeriod"/>
            </a:pPr>
            <a:r>
              <a:rPr lang="en-US" sz="5400" dirty="0" smtClean="0"/>
              <a:t>Was offended</a:t>
            </a:r>
          </a:p>
          <a:p>
            <a:pPr marL="914400" indent="-914400">
              <a:buFont typeface="+mj-lt"/>
              <a:buAutoNum type="arabicPeriod"/>
            </a:pPr>
            <a:r>
              <a:rPr lang="en-US" sz="5400" dirty="0" smtClean="0"/>
              <a:t>Desired to sin</a:t>
            </a:r>
          </a:p>
        </p:txBody>
      </p:sp>
      <p:sp>
        <p:nvSpPr>
          <p:cNvPr id="4" name="Title 3"/>
          <p:cNvSpPr>
            <a:spLocks noGrp="1"/>
          </p:cNvSpPr>
          <p:nvPr>
            <p:ph type="title"/>
          </p:nvPr>
        </p:nvSpPr>
        <p:spPr/>
        <p:txBody>
          <a:bodyPr>
            <a:noAutofit/>
          </a:bodyPr>
          <a:lstStyle/>
          <a:p>
            <a:r>
              <a:rPr lang="en-US" sz="6000" dirty="0" smtClean="0"/>
              <a:t>Myths #1 and 2</a:t>
            </a:r>
            <a:endParaRPr lang="en-US" sz="6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457200" y="1109894"/>
            <a:ext cx="8300330" cy="4757506"/>
          </a:xfrm>
          <a:prstGeom prst="rect">
            <a:avLst/>
          </a:prstGeom>
          <a:noFill/>
          <a:ln w="9525">
            <a:noFill/>
            <a:miter lim="800000"/>
            <a:headEnd/>
            <a:tailEnd/>
          </a:ln>
        </p:spPr>
      </p:pic>
      <p:sp>
        <p:nvSpPr>
          <p:cNvPr id="3" name="Title 2"/>
          <p:cNvSpPr>
            <a:spLocks noGrp="1"/>
          </p:cNvSpPr>
          <p:nvPr>
            <p:ph type="title"/>
          </p:nvPr>
        </p:nvSpPr>
        <p:spPr>
          <a:xfrm>
            <a:off x="914400" y="228600"/>
            <a:ext cx="7391400" cy="639762"/>
          </a:xfrm>
        </p:spPr>
        <p:txBody>
          <a:bodyPr>
            <a:normAutofit fontScale="90000"/>
          </a:bodyPr>
          <a:lstStyle/>
          <a:p>
            <a:r>
              <a:rPr lang="en-US" dirty="0" smtClean="0">
                <a:solidFill>
                  <a:schemeClr val="bg1"/>
                </a:solidFill>
              </a:rPr>
              <a:t>OVERALL  ISSUES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470025"/>
          </a:xfrm>
        </p:spPr>
        <p:txBody>
          <a:bodyPr>
            <a:noAutofit/>
          </a:bodyPr>
          <a:lstStyle/>
          <a:p>
            <a:r>
              <a:rPr lang="en-US" sz="5400" dirty="0" smtClean="0"/>
              <a:t>4% indicated having been </a:t>
            </a:r>
            <a:r>
              <a:rPr lang="en-US" sz="5400" dirty="0"/>
              <a:t>offended and/or a desire to engage in behaviors contrary to church teachings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This makes more sense after addressing Myths 3 &amp; 4</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5532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742950" indent="-742950">
              <a:buFont typeface="+mj-lt"/>
              <a:buAutoNum type="arabicPeriod" startAt="3"/>
            </a:pPr>
            <a:r>
              <a:rPr lang="en-US" sz="4400" dirty="0" smtClean="0"/>
              <a:t>Never had a testimony to begin with</a:t>
            </a:r>
          </a:p>
          <a:p>
            <a:pPr marL="742950" indent="-742950">
              <a:buFont typeface="+mj-lt"/>
              <a:buAutoNum type="arabicPeriod" startAt="3"/>
            </a:pPr>
            <a:r>
              <a:rPr lang="en-US" sz="4400" dirty="0" smtClean="0"/>
              <a:t>Lazy…or stopped praying and reading the scriptures</a:t>
            </a:r>
          </a:p>
        </p:txBody>
      </p:sp>
      <p:sp>
        <p:nvSpPr>
          <p:cNvPr id="4" name="Title 3"/>
          <p:cNvSpPr>
            <a:spLocks noGrp="1"/>
          </p:cNvSpPr>
          <p:nvPr>
            <p:ph type="title"/>
          </p:nvPr>
        </p:nvSpPr>
        <p:spPr/>
        <p:txBody>
          <a:bodyPr>
            <a:noAutofit/>
          </a:bodyPr>
          <a:lstStyle/>
          <a:p>
            <a:r>
              <a:rPr lang="en-US" sz="6000" dirty="0" smtClean="0"/>
              <a:t>Myths #3 - 4</a:t>
            </a:r>
            <a:endParaRPr lang="en-US" sz="6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391400" cy="639762"/>
          </a:xfrm>
        </p:spPr>
        <p:txBody>
          <a:bodyPr>
            <a:normAutofit fontScale="90000"/>
          </a:bodyPr>
          <a:lstStyle/>
          <a:p>
            <a:r>
              <a:rPr lang="en-US" dirty="0" smtClean="0">
                <a:solidFill>
                  <a:srgbClr val="FFFFFF"/>
                </a:solidFill>
              </a:rPr>
              <a:t>CHURCH  INVOLVEMENT - MEN</a:t>
            </a:r>
            <a:endParaRPr lang="en-US" dirty="0">
              <a:solidFill>
                <a:srgbClr val="FFFFFF"/>
              </a:solidFill>
            </a:endParaRPr>
          </a:p>
        </p:txBody>
      </p:sp>
      <p:pic>
        <p:nvPicPr>
          <p:cNvPr id="19458" name="Picture 2"/>
          <p:cNvPicPr>
            <a:picLocks noChangeAspect="1" noChangeArrowheads="1"/>
          </p:cNvPicPr>
          <p:nvPr/>
        </p:nvPicPr>
        <p:blipFill>
          <a:blip r:embed="rId3" cstate="print"/>
          <a:srcRect/>
          <a:stretch>
            <a:fillRect/>
          </a:stretch>
        </p:blipFill>
        <p:spPr bwMode="auto">
          <a:xfrm>
            <a:off x="228600" y="1371600"/>
            <a:ext cx="8915400" cy="4137156"/>
          </a:xfrm>
          <a:prstGeom prst="rect">
            <a:avLst/>
          </a:prstGeom>
          <a:noFill/>
          <a:ln w="9525">
            <a:noFill/>
            <a:miter lim="800000"/>
            <a:headEnd/>
            <a:tailEnd/>
          </a:ln>
        </p:spPr>
      </p:pic>
      <p:sp>
        <p:nvSpPr>
          <p:cNvPr id="2" name="Rounded Rectangle 1"/>
          <p:cNvSpPr/>
          <p:nvPr/>
        </p:nvSpPr>
        <p:spPr>
          <a:xfrm>
            <a:off x="2971800" y="2514600"/>
            <a:ext cx="3657600" cy="2824795"/>
          </a:xfrm>
          <a:prstGeom prst="roundRect">
            <a:avLst/>
          </a:prstGeom>
          <a:solidFill>
            <a:srgbClr val="FF0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7848600" cy="639762"/>
          </a:xfrm>
        </p:spPr>
        <p:txBody>
          <a:bodyPr>
            <a:normAutofit fontScale="90000"/>
          </a:bodyPr>
          <a:lstStyle/>
          <a:p>
            <a:r>
              <a:rPr lang="en-US" dirty="0" smtClean="0">
                <a:solidFill>
                  <a:srgbClr val="FFFFFF"/>
                </a:solidFill>
              </a:rPr>
              <a:t>CHURCH  INVOLVEMENT - WOMEN</a:t>
            </a:r>
            <a:endParaRPr lang="en-US" dirty="0">
              <a:solidFill>
                <a:srgbClr val="FFFFFF"/>
              </a:solidFill>
            </a:endParaRPr>
          </a:p>
        </p:txBody>
      </p:sp>
      <p:pic>
        <p:nvPicPr>
          <p:cNvPr id="20482" name="Picture 2"/>
          <p:cNvPicPr>
            <a:picLocks noChangeAspect="1" noChangeArrowheads="1"/>
          </p:cNvPicPr>
          <p:nvPr/>
        </p:nvPicPr>
        <p:blipFill>
          <a:blip r:embed="rId3" cstate="print"/>
          <a:srcRect/>
          <a:stretch>
            <a:fillRect/>
          </a:stretch>
        </p:blipFill>
        <p:spPr bwMode="auto">
          <a:xfrm>
            <a:off x="76200" y="1954905"/>
            <a:ext cx="8915400" cy="3269558"/>
          </a:xfrm>
          <a:prstGeom prst="rect">
            <a:avLst/>
          </a:prstGeom>
          <a:noFill/>
          <a:ln w="9525">
            <a:noFill/>
            <a:miter lim="800000"/>
            <a:headEnd/>
            <a:tailEnd/>
          </a:ln>
        </p:spPr>
      </p:pic>
      <p:sp>
        <p:nvSpPr>
          <p:cNvPr id="4" name="Rounded Rectangle 3"/>
          <p:cNvSpPr/>
          <p:nvPr/>
        </p:nvSpPr>
        <p:spPr>
          <a:xfrm>
            <a:off x="2895600" y="2819400"/>
            <a:ext cx="3657600" cy="2286000"/>
          </a:xfrm>
          <a:prstGeom prst="roundRect">
            <a:avLst/>
          </a:prstGeom>
          <a:solidFill>
            <a:srgbClr val="FF0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0"/>
            <a:ext cx="7391400" cy="639762"/>
          </a:xfrm>
        </p:spPr>
        <p:txBody>
          <a:bodyPr>
            <a:noAutofit/>
          </a:bodyPr>
          <a:lstStyle/>
          <a:p>
            <a:r>
              <a:rPr lang="en-US" sz="6000" dirty="0" smtClean="0">
                <a:solidFill>
                  <a:schemeClr val="bg1"/>
                </a:solidFill>
              </a:rPr>
              <a:t>John P. Dehlin</a:t>
            </a:r>
            <a:endParaRPr lang="en-US" sz="6000" dirty="0">
              <a:solidFill>
                <a:schemeClr val="bg1"/>
              </a:solidFill>
            </a:endParaRPr>
          </a:p>
        </p:txBody>
      </p:sp>
      <p:pic>
        <p:nvPicPr>
          <p:cNvPr id="1026" name="Picture 2" descr="C:\Users\John-Twohig\Desktop\JohnDehlinF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74295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771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 are losing our best and our brightest.”</a:t>
            </a:r>
            <a:endParaRPr lang="en-US" dirty="0"/>
          </a:p>
        </p:txBody>
      </p:sp>
    </p:spTree>
    <p:extLst>
      <p:ext uri="{BB962C8B-B14F-4D97-AF65-F5344CB8AC3E}">
        <p14:creationId xmlns:p14="http://schemas.microsoft.com/office/powerpoint/2010/main" val="2969843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5400" dirty="0" smtClean="0"/>
              <a:t>So what were the most common reasons?</a:t>
            </a:r>
            <a:endParaRPr lang="en-US" sz="5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fontScale="90000"/>
          </a:bodyPr>
          <a:lstStyle/>
          <a:p>
            <a:r>
              <a:rPr lang="en-US" dirty="0" smtClean="0"/>
              <a:t>Disclaimer – The following issues can be troubling…</a:t>
            </a:r>
            <a:br>
              <a:rPr lang="en-US" dirty="0" smtClean="0"/>
            </a:br>
            <a:r>
              <a:rPr lang="en-US" dirty="0" smtClean="0"/>
              <a:t/>
            </a:r>
            <a:br>
              <a:rPr lang="en-US" dirty="0" smtClean="0"/>
            </a:br>
            <a:r>
              <a:rPr lang="en-US" dirty="0" smtClean="0"/>
              <a:t>…but have been reconciled by some</a:t>
            </a:r>
            <a:endParaRPr lang="en-US" dirty="0"/>
          </a:p>
        </p:txBody>
      </p:sp>
    </p:spTree>
    <p:extLst>
      <p:ext uri="{BB962C8B-B14F-4D97-AF65-F5344CB8AC3E}">
        <p14:creationId xmlns:p14="http://schemas.microsoft.com/office/powerpoint/2010/main" val="1888974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Historical issues</a:t>
            </a:r>
          </a:p>
          <a:p>
            <a:r>
              <a:rPr lang="en-US" dirty="0" smtClean="0"/>
              <a:t>Scientific issues</a:t>
            </a:r>
          </a:p>
          <a:p>
            <a:r>
              <a:rPr lang="en-US" dirty="0" smtClean="0"/>
              <a:t>Doctrinal and theological issues</a:t>
            </a:r>
          </a:p>
          <a:p>
            <a:r>
              <a:rPr lang="en-US" dirty="0" smtClean="0"/>
              <a:t>Socio-political and cultural issues</a:t>
            </a:r>
          </a:p>
          <a:p>
            <a:r>
              <a:rPr lang="en-US" dirty="0" smtClean="0"/>
              <a:t>Spiritual issues</a:t>
            </a:r>
          </a:p>
        </p:txBody>
      </p:sp>
      <p:sp>
        <p:nvSpPr>
          <p:cNvPr id="4" name="Title 3"/>
          <p:cNvSpPr>
            <a:spLocks noGrp="1"/>
          </p:cNvSpPr>
          <p:nvPr>
            <p:ph type="title"/>
          </p:nvPr>
        </p:nvSpPr>
        <p:spPr/>
        <p:txBody>
          <a:bodyPr>
            <a:normAutofit fontScale="90000"/>
          </a:bodyPr>
          <a:lstStyle/>
          <a:p>
            <a:r>
              <a:rPr lang="en-US" dirty="0" smtClean="0"/>
              <a:t>5 Types of Issues</a:t>
            </a:r>
            <a:endParaRPr lang="en-US" dirty="0"/>
          </a:p>
        </p:txBody>
      </p:sp>
    </p:spTree>
    <p:extLst>
      <p:ext uri="{BB962C8B-B14F-4D97-AF65-F5344CB8AC3E}">
        <p14:creationId xmlns:p14="http://schemas.microsoft.com/office/powerpoint/2010/main" val="1066444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r>
              <a:rPr lang="en-US" dirty="0" smtClean="0"/>
              <a:t>Joseph’s credibility as a translator</a:t>
            </a:r>
          </a:p>
          <a:p>
            <a:pPr lvl="1"/>
            <a:r>
              <a:rPr lang="en-US" dirty="0"/>
              <a:t>Joseph’s history of treasure </a:t>
            </a:r>
            <a:r>
              <a:rPr lang="en-US" dirty="0" smtClean="0"/>
              <a:t>digging</a:t>
            </a:r>
          </a:p>
          <a:p>
            <a:pPr lvl="1"/>
            <a:r>
              <a:rPr lang="en-US" dirty="0" smtClean="0"/>
              <a:t>Use of a “peep stone in a hat” to translate Book of Mormon</a:t>
            </a:r>
          </a:p>
          <a:p>
            <a:pPr lvl="1"/>
            <a:r>
              <a:rPr lang="en-US" dirty="0" smtClean="0"/>
              <a:t>Book of Abraham, Kinderhook plates</a:t>
            </a:r>
          </a:p>
          <a:p>
            <a:r>
              <a:rPr lang="en-US" dirty="0" smtClean="0"/>
              <a:t>Joseph Smith’s polygamy/polyandry, post-manifesto polygamy</a:t>
            </a:r>
          </a:p>
          <a:p>
            <a:r>
              <a:rPr lang="en-US" dirty="0" smtClean="0"/>
              <a:t>Denial of priesthood to blacks/racism</a:t>
            </a:r>
          </a:p>
          <a:p>
            <a:r>
              <a:rPr lang="en-US" dirty="0" smtClean="0"/>
              <a:t>Masonic influences in the temple ceremony</a:t>
            </a:r>
          </a:p>
          <a:p>
            <a:r>
              <a:rPr lang="en-US" dirty="0" smtClean="0"/>
              <a:t>Multiple accounts of the first vision story</a:t>
            </a:r>
          </a:p>
          <a:p>
            <a:r>
              <a:rPr lang="en-US" dirty="0" smtClean="0"/>
              <a:t>Issues with the credibility of the priesthood restoration</a:t>
            </a:r>
          </a:p>
          <a:p>
            <a:r>
              <a:rPr lang="en-US" dirty="0" smtClean="0"/>
              <a:t>Blood atonement, Adam/God</a:t>
            </a:r>
          </a:p>
          <a:p>
            <a:r>
              <a:rPr lang="en-US" dirty="0" smtClean="0"/>
              <a:t>Mountain Meadows Massacre</a:t>
            </a:r>
          </a:p>
          <a:p>
            <a:endParaRPr lang="en-US" dirty="0" smtClean="0"/>
          </a:p>
        </p:txBody>
      </p:sp>
      <p:sp>
        <p:nvSpPr>
          <p:cNvPr id="4" name="Title 3"/>
          <p:cNvSpPr>
            <a:spLocks noGrp="1"/>
          </p:cNvSpPr>
          <p:nvPr>
            <p:ph type="title"/>
          </p:nvPr>
        </p:nvSpPr>
        <p:spPr>
          <a:xfrm>
            <a:off x="381000" y="228600"/>
            <a:ext cx="8229600" cy="639762"/>
          </a:xfrm>
        </p:spPr>
        <p:txBody>
          <a:bodyPr>
            <a:normAutofit fontScale="90000"/>
          </a:bodyPr>
          <a:lstStyle/>
          <a:p>
            <a:r>
              <a:rPr lang="en-US" dirty="0" smtClean="0"/>
              <a:t>Historical Issues</a:t>
            </a:r>
            <a:endParaRPr lang="en-US" dirty="0"/>
          </a:p>
        </p:txBody>
      </p:sp>
    </p:spTree>
    <p:extLst>
      <p:ext uri="{BB962C8B-B14F-4D97-AF65-F5344CB8AC3E}">
        <p14:creationId xmlns:p14="http://schemas.microsoft.com/office/powerpoint/2010/main" val="3363319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391400" cy="639762"/>
          </a:xfrm>
        </p:spPr>
        <p:txBody>
          <a:bodyPr>
            <a:normAutofit fontScale="90000"/>
          </a:bodyPr>
          <a:lstStyle/>
          <a:p>
            <a:r>
              <a:rPr lang="en-US" dirty="0" smtClean="0">
                <a:solidFill>
                  <a:srgbClr val="FFFFFF"/>
                </a:solidFill>
              </a:rPr>
              <a:t>TRENDING  ISSUES</a:t>
            </a:r>
            <a:endParaRPr lang="en-US" dirty="0">
              <a:solidFill>
                <a:srgbClr val="FFFFFF"/>
              </a:solidFill>
            </a:endParaRPr>
          </a:p>
        </p:txBody>
      </p:sp>
      <p:pic>
        <p:nvPicPr>
          <p:cNvPr id="31746" name="Picture 2"/>
          <p:cNvPicPr>
            <a:picLocks noChangeAspect="1" noChangeArrowheads="1"/>
          </p:cNvPicPr>
          <p:nvPr/>
        </p:nvPicPr>
        <p:blipFill>
          <a:blip r:embed="rId3" cstate="print"/>
          <a:srcRect/>
          <a:stretch>
            <a:fillRect/>
          </a:stretch>
        </p:blipFill>
        <p:spPr bwMode="auto">
          <a:xfrm>
            <a:off x="38100" y="1295400"/>
            <a:ext cx="9067800" cy="4267200"/>
          </a:xfrm>
          <a:prstGeom prst="rect">
            <a:avLst/>
          </a:prstGeom>
          <a:noFill/>
          <a:ln w="9525">
            <a:noFill/>
            <a:miter lim="800000"/>
            <a:headEnd/>
            <a:tailEnd/>
          </a:ln>
        </p:spPr>
      </p:pic>
    </p:spTree>
    <p:extLst>
      <p:ext uri="{BB962C8B-B14F-4D97-AF65-F5344CB8AC3E}">
        <p14:creationId xmlns:p14="http://schemas.microsoft.com/office/powerpoint/2010/main" val="3532849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391400" cy="639762"/>
          </a:xfrm>
        </p:spPr>
        <p:txBody>
          <a:bodyPr>
            <a:normAutofit fontScale="90000"/>
          </a:bodyPr>
          <a:lstStyle/>
          <a:p>
            <a:r>
              <a:rPr lang="en-US" dirty="0" smtClean="0">
                <a:solidFill>
                  <a:srgbClr val="FFFFFF"/>
                </a:solidFill>
              </a:rPr>
              <a:t>MULTIPLE  ISSUES</a:t>
            </a:r>
            <a:endParaRPr lang="en-US" dirty="0">
              <a:solidFill>
                <a:srgbClr val="FFFFFF"/>
              </a:solidFill>
            </a:endParaRPr>
          </a:p>
        </p:txBody>
      </p:sp>
      <p:sp>
        <p:nvSpPr>
          <p:cNvPr id="5" name="Rectangle 4"/>
          <p:cNvSpPr/>
          <p:nvPr/>
        </p:nvSpPr>
        <p:spPr>
          <a:xfrm>
            <a:off x="685800" y="1905000"/>
            <a:ext cx="7769763" cy="3200400"/>
          </a:xfrm>
          <a:prstGeom prst="rect">
            <a:avLst/>
          </a:prstGeom>
          <a:solidFill>
            <a:srgbClr val="736D68"/>
          </a:solidFill>
        </p:spPr>
        <p:txBody>
          <a:bodyPr wrap="square">
            <a:spAutoFit/>
          </a:bodyPr>
          <a:lstStyle/>
          <a:p>
            <a:pPr algn="ctr"/>
            <a:r>
              <a:rPr lang="en-US" sz="4000" dirty="0" smtClean="0">
                <a:solidFill>
                  <a:schemeClr val="bg1"/>
                </a:solidFill>
                <a:latin typeface="Perpetua" pitchFamily="18" charset="0"/>
              </a:rPr>
              <a:t>“It’s not any one of these historical issues, but the accumulation of them combined with the Church’s lack of addressing these concerns on their own.”</a:t>
            </a:r>
            <a:br>
              <a:rPr lang="en-US" sz="4000" dirty="0" smtClean="0">
                <a:solidFill>
                  <a:schemeClr val="bg1"/>
                </a:solidFill>
                <a:latin typeface="Perpetua" pitchFamily="18" charset="0"/>
              </a:rPr>
            </a:br>
            <a:r>
              <a:rPr lang="en-US" sz="4000" dirty="0" smtClean="0">
                <a:solidFill>
                  <a:schemeClr val="bg1"/>
                </a:solidFill>
                <a:latin typeface="Perpetua" pitchFamily="18" charset="0"/>
              </a:rPr>
              <a:t>Respondent #105, Male in his 30’s</a:t>
            </a:r>
            <a:endParaRPr lang="en-US" sz="4000" dirty="0">
              <a:solidFill>
                <a:schemeClr val="bg1"/>
              </a:solidFill>
              <a:latin typeface="Perpetua" pitchFamily="18" charset="0"/>
            </a:endParaRPr>
          </a:p>
        </p:txBody>
      </p:sp>
    </p:spTree>
    <p:extLst>
      <p:ext uri="{BB962C8B-B14F-4D97-AF65-F5344CB8AC3E}">
        <p14:creationId xmlns:p14="http://schemas.microsoft.com/office/powerpoint/2010/main" val="1343305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smtClean="0"/>
              <a:t>Age of the earth (6,000 years?)</a:t>
            </a:r>
          </a:p>
          <a:p>
            <a:r>
              <a:rPr lang="en-US" dirty="0" smtClean="0"/>
              <a:t>Adam &amp; Eve</a:t>
            </a:r>
          </a:p>
          <a:p>
            <a:r>
              <a:rPr lang="en-US" dirty="0" smtClean="0"/>
              <a:t>Noah’s ark story, global flood</a:t>
            </a:r>
          </a:p>
          <a:p>
            <a:r>
              <a:rPr lang="en-US" dirty="0" smtClean="0"/>
              <a:t>Evolution</a:t>
            </a:r>
          </a:p>
          <a:p>
            <a:r>
              <a:rPr lang="en-US" dirty="0" smtClean="0"/>
              <a:t>Book of Mormon</a:t>
            </a:r>
          </a:p>
          <a:p>
            <a:pPr lvl="1"/>
            <a:r>
              <a:rPr lang="en-US" dirty="0" smtClean="0"/>
              <a:t>Native Americans having Asiatic DNA</a:t>
            </a:r>
          </a:p>
          <a:p>
            <a:pPr lvl="1"/>
            <a:r>
              <a:rPr lang="en-US" dirty="0" smtClean="0"/>
              <a:t>Anachronisms (e.g. horses, steel)</a:t>
            </a:r>
          </a:p>
          <a:p>
            <a:pPr lvl="1"/>
            <a:r>
              <a:rPr lang="en-US" dirty="0" smtClean="0"/>
              <a:t>Some see it as a fictional work, borrowing heavily from other sources</a:t>
            </a:r>
          </a:p>
          <a:p>
            <a:r>
              <a:rPr lang="en-US" dirty="0" smtClean="0"/>
              <a:t>Book of Abraham text not matching the papyrus</a:t>
            </a:r>
          </a:p>
          <a:p>
            <a:endParaRPr lang="en-US" dirty="0" smtClean="0"/>
          </a:p>
          <a:p>
            <a:endParaRPr lang="en-US" dirty="0" smtClean="0"/>
          </a:p>
        </p:txBody>
      </p:sp>
      <p:sp>
        <p:nvSpPr>
          <p:cNvPr id="4" name="Title 3"/>
          <p:cNvSpPr>
            <a:spLocks noGrp="1"/>
          </p:cNvSpPr>
          <p:nvPr>
            <p:ph type="title"/>
          </p:nvPr>
        </p:nvSpPr>
        <p:spPr/>
        <p:txBody>
          <a:bodyPr>
            <a:normAutofit fontScale="90000"/>
          </a:bodyPr>
          <a:lstStyle/>
          <a:p>
            <a:r>
              <a:rPr lang="en-US" dirty="0" smtClean="0"/>
              <a:t>Scientific Issues</a:t>
            </a:r>
            <a:endParaRPr lang="en-US" dirty="0"/>
          </a:p>
        </p:txBody>
      </p:sp>
    </p:spTree>
    <p:extLst>
      <p:ext uri="{BB962C8B-B14F-4D97-AF65-F5344CB8AC3E}">
        <p14:creationId xmlns:p14="http://schemas.microsoft.com/office/powerpoint/2010/main" val="3363319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smtClean="0"/>
              <a:t>Lost belief in God and/or Jesus</a:t>
            </a:r>
          </a:p>
          <a:p>
            <a:r>
              <a:rPr lang="en-US" dirty="0" smtClean="0"/>
              <a:t>Lost belief in scriptures as positive, credible, divine, and/or worthwhile</a:t>
            </a:r>
          </a:p>
          <a:p>
            <a:r>
              <a:rPr lang="en-US" dirty="0" smtClean="0"/>
              <a:t>Lost belief in the idea of “one true church”</a:t>
            </a:r>
          </a:p>
          <a:p>
            <a:r>
              <a:rPr lang="en-US" dirty="0" smtClean="0"/>
              <a:t>Lost belief in the need for exclusive saving ordinances, proxy work for dead</a:t>
            </a:r>
          </a:p>
          <a:p>
            <a:r>
              <a:rPr lang="en-US" dirty="0" smtClean="0"/>
              <a:t>Lost faith in Book of Mormon narrative about dark skin as a curse</a:t>
            </a:r>
          </a:p>
          <a:p>
            <a:r>
              <a:rPr lang="en-US" dirty="0" smtClean="0"/>
              <a:t>Lost faith in church leaders, prophetic authority and credibility</a:t>
            </a:r>
          </a:p>
        </p:txBody>
      </p:sp>
      <p:sp>
        <p:nvSpPr>
          <p:cNvPr id="4" name="Title 3"/>
          <p:cNvSpPr>
            <a:spLocks noGrp="1"/>
          </p:cNvSpPr>
          <p:nvPr>
            <p:ph type="title"/>
          </p:nvPr>
        </p:nvSpPr>
        <p:spPr/>
        <p:txBody>
          <a:bodyPr>
            <a:normAutofit fontScale="90000"/>
          </a:bodyPr>
          <a:lstStyle/>
          <a:p>
            <a:r>
              <a:rPr lang="en-US" dirty="0" smtClean="0"/>
              <a:t>Doctrinal and Theological Issues</a:t>
            </a:r>
            <a:endParaRPr lang="en-US" dirty="0"/>
          </a:p>
        </p:txBody>
      </p:sp>
    </p:spTree>
    <p:extLst>
      <p:ext uri="{BB962C8B-B14F-4D97-AF65-F5344CB8AC3E}">
        <p14:creationId xmlns:p14="http://schemas.microsoft.com/office/powerpoint/2010/main" val="3363319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r>
              <a:rPr lang="en-US" dirty="0"/>
              <a:t>Unequal or unsatisfactory treatment of </a:t>
            </a:r>
            <a:r>
              <a:rPr lang="en-US" dirty="0" smtClean="0"/>
              <a:t>women and minorities</a:t>
            </a:r>
          </a:p>
          <a:p>
            <a:r>
              <a:rPr lang="en-US" dirty="0" smtClean="0"/>
              <a:t>Church’s stance on homosexuals and same-sex marriage (Proposition 8)</a:t>
            </a:r>
          </a:p>
          <a:p>
            <a:r>
              <a:rPr lang="en-US" dirty="0" smtClean="0"/>
              <a:t>Excessive political conservatism</a:t>
            </a:r>
          </a:p>
          <a:p>
            <a:r>
              <a:rPr lang="en-US" dirty="0" smtClean="0"/>
              <a:t>Church’s lack of financial transparency, decision to build a mall</a:t>
            </a:r>
          </a:p>
          <a:p>
            <a:r>
              <a:rPr lang="en-US" dirty="0" smtClean="0"/>
              <a:t>Culture of control, conformity, anti-intellectual, perfectionism</a:t>
            </a:r>
          </a:p>
        </p:txBody>
      </p:sp>
      <p:sp>
        <p:nvSpPr>
          <p:cNvPr id="4" name="Title 3"/>
          <p:cNvSpPr>
            <a:spLocks noGrp="1"/>
          </p:cNvSpPr>
          <p:nvPr>
            <p:ph type="title"/>
          </p:nvPr>
        </p:nvSpPr>
        <p:spPr/>
        <p:txBody>
          <a:bodyPr>
            <a:normAutofit fontScale="90000"/>
          </a:bodyPr>
          <a:lstStyle/>
          <a:p>
            <a:r>
              <a:rPr lang="en-US" dirty="0" smtClean="0"/>
              <a:t>Socio-Political and Cultural Issues</a:t>
            </a:r>
            <a:endParaRPr lang="en-US" dirty="0"/>
          </a:p>
        </p:txBody>
      </p:sp>
    </p:spTree>
    <p:extLst>
      <p:ext uri="{BB962C8B-B14F-4D97-AF65-F5344CB8AC3E}">
        <p14:creationId xmlns:p14="http://schemas.microsoft.com/office/powerpoint/2010/main" val="3363319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r>
              <a:rPr lang="en-US" sz="4000" dirty="0" smtClean="0"/>
              <a:t>Have spent the past 8 years speaking with thousands of disaffected Mormons</a:t>
            </a:r>
          </a:p>
          <a:p>
            <a:r>
              <a:rPr lang="en-US" sz="4000" dirty="0" smtClean="0"/>
              <a:t>Almost left the church myself.  Recently returned</a:t>
            </a:r>
          </a:p>
          <a:p>
            <a:r>
              <a:rPr lang="en-US" sz="4000" dirty="0"/>
              <a:t>Attend church weekly with my </a:t>
            </a:r>
            <a:r>
              <a:rPr lang="en-US" sz="4000" dirty="0" smtClean="0"/>
              <a:t>family</a:t>
            </a:r>
          </a:p>
          <a:p>
            <a:r>
              <a:rPr lang="en-US" sz="4000" dirty="0" smtClean="0"/>
              <a:t>Consider </a:t>
            </a:r>
            <a:r>
              <a:rPr lang="en-US" sz="4000" dirty="0"/>
              <a:t>myself to be a “reconstructed believer”</a:t>
            </a:r>
          </a:p>
          <a:p>
            <a:endParaRPr lang="en-US" sz="4000" dirty="0" smtClean="0"/>
          </a:p>
          <a:p>
            <a:endParaRPr lang="en-US" sz="4000" dirty="0"/>
          </a:p>
        </p:txBody>
      </p:sp>
      <p:sp>
        <p:nvSpPr>
          <p:cNvPr id="4" name="Title 3"/>
          <p:cNvSpPr>
            <a:spLocks noGrp="1"/>
          </p:cNvSpPr>
          <p:nvPr>
            <p:ph type="title"/>
          </p:nvPr>
        </p:nvSpPr>
        <p:spPr/>
        <p:txBody>
          <a:bodyPr>
            <a:noAutofit/>
          </a:bodyPr>
          <a:lstStyle/>
          <a:p>
            <a:r>
              <a:rPr lang="en-US" sz="5400" dirty="0" smtClean="0"/>
              <a:t>A tiny bit about me…</a:t>
            </a:r>
            <a:endParaRPr lang="en-US" sz="5400" dirty="0"/>
          </a:p>
        </p:txBody>
      </p:sp>
    </p:spTree>
    <p:extLst>
      <p:ext uri="{BB962C8B-B14F-4D97-AF65-F5344CB8AC3E}">
        <p14:creationId xmlns:p14="http://schemas.microsoft.com/office/powerpoint/2010/main" val="7111108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391400" cy="639762"/>
          </a:xfrm>
        </p:spPr>
        <p:txBody>
          <a:bodyPr>
            <a:normAutofit fontScale="90000"/>
          </a:bodyPr>
          <a:lstStyle/>
          <a:p>
            <a:r>
              <a:rPr lang="en-US" dirty="0" smtClean="0">
                <a:solidFill>
                  <a:srgbClr val="FFFFFF"/>
                </a:solidFill>
              </a:rPr>
              <a:t>TRENDING  ISSUES</a:t>
            </a:r>
            <a:endParaRPr lang="en-US" dirty="0">
              <a:solidFill>
                <a:srgbClr val="FFFFFF"/>
              </a:solidFill>
            </a:endParaRPr>
          </a:p>
        </p:txBody>
      </p:sp>
      <p:pic>
        <p:nvPicPr>
          <p:cNvPr id="30722" name="Picture 2"/>
          <p:cNvPicPr>
            <a:picLocks noChangeAspect="1" noChangeArrowheads="1"/>
          </p:cNvPicPr>
          <p:nvPr/>
        </p:nvPicPr>
        <p:blipFill>
          <a:blip r:embed="rId3" cstate="print"/>
          <a:srcRect/>
          <a:stretch>
            <a:fillRect/>
          </a:stretch>
        </p:blipFill>
        <p:spPr bwMode="auto">
          <a:xfrm>
            <a:off x="223838" y="1624013"/>
            <a:ext cx="8696325" cy="3609975"/>
          </a:xfrm>
          <a:prstGeom prst="rect">
            <a:avLst/>
          </a:prstGeom>
          <a:noFill/>
          <a:ln w="9525">
            <a:noFill/>
            <a:miter lim="800000"/>
            <a:headEnd/>
            <a:tailEnd/>
          </a:ln>
        </p:spPr>
      </p:pic>
    </p:spTree>
    <p:extLst>
      <p:ext uri="{BB962C8B-B14F-4D97-AF65-F5344CB8AC3E}">
        <p14:creationId xmlns:p14="http://schemas.microsoft.com/office/powerpoint/2010/main" val="1749215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Never received the promised spiritual witness (after multiple sincere attempts)</a:t>
            </a:r>
          </a:p>
          <a:p>
            <a:r>
              <a:rPr lang="en-US" dirty="0" smtClean="0"/>
              <a:t>Begin to question or reinterpret past spiritual experiences (e.g. emotions, manipulation)</a:t>
            </a:r>
          </a:p>
          <a:p>
            <a:r>
              <a:rPr lang="en-US" dirty="0" smtClean="0"/>
              <a:t>Do not feel spiritually edified at church</a:t>
            </a:r>
          </a:p>
          <a:p>
            <a:r>
              <a:rPr lang="en-US" dirty="0" smtClean="0"/>
              <a:t>Feeling burned out, not good enough</a:t>
            </a:r>
          </a:p>
          <a:p>
            <a:r>
              <a:rPr lang="en-US" dirty="0" smtClean="0"/>
              <a:t>Feeling bored</a:t>
            </a:r>
            <a:r>
              <a:rPr lang="en-US" dirty="0"/>
              <a:t>, </a:t>
            </a:r>
            <a:r>
              <a:rPr lang="en-US" dirty="0" smtClean="0"/>
              <a:t>uninspired</a:t>
            </a:r>
          </a:p>
          <a:p>
            <a:r>
              <a:rPr lang="en-US" dirty="0" smtClean="0"/>
              <a:t>Felt spiritually inspired to leave the church</a:t>
            </a:r>
          </a:p>
        </p:txBody>
      </p:sp>
      <p:sp>
        <p:nvSpPr>
          <p:cNvPr id="4" name="Title 3"/>
          <p:cNvSpPr>
            <a:spLocks noGrp="1"/>
          </p:cNvSpPr>
          <p:nvPr>
            <p:ph type="title"/>
          </p:nvPr>
        </p:nvSpPr>
        <p:spPr/>
        <p:txBody>
          <a:bodyPr>
            <a:normAutofit fontScale="90000"/>
          </a:bodyPr>
          <a:lstStyle/>
          <a:p>
            <a:r>
              <a:rPr lang="en-US" dirty="0" smtClean="0"/>
              <a:t>Spiritual Issues</a:t>
            </a:r>
            <a:endParaRPr lang="en-US" dirty="0"/>
          </a:p>
        </p:txBody>
      </p:sp>
    </p:spTree>
    <p:extLst>
      <p:ext uri="{BB962C8B-B14F-4D97-AF65-F5344CB8AC3E}">
        <p14:creationId xmlns:p14="http://schemas.microsoft.com/office/powerpoint/2010/main" val="3363319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391400" cy="639762"/>
          </a:xfrm>
        </p:spPr>
        <p:txBody>
          <a:bodyPr>
            <a:normAutofit fontScale="90000"/>
          </a:bodyPr>
          <a:lstStyle/>
          <a:p>
            <a:r>
              <a:rPr lang="en-US" dirty="0" smtClean="0">
                <a:solidFill>
                  <a:srgbClr val="FFFFFF"/>
                </a:solidFill>
              </a:rPr>
              <a:t>OVERALL  ISSUES</a:t>
            </a:r>
            <a:endParaRPr lang="en-US" dirty="0">
              <a:solidFill>
                <a:srgbClr val="FFFFFF"/>
              </a:solidFill>
            </a:endParaRPr>
          </a:p>
        </p:txBody>
      </p:sp>
      <p:pic>
        <p:nvPicPr>
          <p:cNvPr id="22530" name="Picture 2"/>
          <p:cNvPicPr>
            <a:picLocks noChangeAspect="1" noChangeArrowheads="1"/>
          </p:cNvPicPr>
          <p:nvPr/>
        </p:nvPicPr>
        <p:blipFill>
          <a:blip r:embed="rId3" cstate="print"/>
          <a:srcRect/>
          <a:stretch>
            <a:fillRect/>
          </a:stretch>
        </p:blipFill>
        <p:spPr bwMode="auto">
          <a:xfrm>
            <a:off x="533399" y="1143000"/>
            <a:ext cx="8161021"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391400" cy="639762"/>
          </a:xfrm>
        </p:spPr>
        <p:txBody>
          <a:bodyPr>
            <a:normAutofit fontScale="90000"/>
          </a:bodyPr>
          <a:lstStyle/>
          <a:p>
            <a:r>
              <a:rPr lang="en-US" dirty="0" smtClean="0">
                <a:solidFill>
                  <a:srgbClr val="FFFFFF"/>
                </a:solidFill>
              </a:rPr>
              <a:t>TRENDING  ISSUES</a:t>
            </a:r>
            <a:endParaRPr lang="en-US" dirty="0">
              <a:solidFill>
                <a:srgbClr val="FFFFFF"/>
              </a:solidFill>
            </a:endParaRPr>
          </a:p>
        </p:txBody>
      </p:sp>
      <p:sp>
        <p:nvSpPr>
          <p:cNvPr id="4" name="Content Placeholder 1"/>
          <p:cNvSpPr>
            <a:spLocks noGrp="1"/>
          </p:cNvSpPr>
          <p:nvPr>
            <p:ph idx="4294967295"/>
          </p:nvPr>
        </p:nvSpPr>
        <p:spPr>
          <a:xfrm>
            <a:off x="457200" y="1265237"/>
            <a:ext cx="8229600" cy="4906963"/>
          </a:xfrm>
        </p:spPr>
        <p:txBody>
          <a:bodyPr>
            <a:normAutofit/>
          </a:bodyPr>
          <a:lstStyle/>
          <a:p>
            <a:r>
              <a:rPr lang="en-US" sz="2800" dirty="0" smtClean="0"/>
              <a:t>Historical issues</a:t>
            </a:r>
          </a:p>
          <a:p>
            <a:r>
              <a:rPr lang="en-US" sz="2800" dirty="0" smtClean="0"/>
              <a:t>DNA &amp; Book of Mormon</a:t>
            </a:r>
          </a:p>
          <a:p>
            <a:r>
              <a:rPr lang="en-US" sz="2800" dirty="0" smtClean="0"/>
              <a:t>Book of Abraham</a:t>
            </a:r>
          </a:p>
          <a:p>
            <a:r>
              <a:rPr lang="en-US" sz="2800" dirty="0" smtClean="0"/>
              <a:t>First Vision</a:t>
            </a:r>
          </a:p>
          <a:p>
            <a:r>
              <a:rPr lang="en-US" sz="2800" dirty="0" smtClean="0"/>
              <a:t>Treatment of Women</a:t>
            </a:r>
          </a:p>
          <a:p>
            <a:r>
              <a:rPr lang="en-US" sz="2800" dirty="0" smtClean="0"/>
              <a:t>Science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4400" dirty="0" smtClean="0"/>
              <a:t>Studied anti-Mormon literature</a:t>
            </a:r>
          </a:p>
        </p:txBody>
      </p:sp>
      <p:sp>
        <p:nvSpPr>
          <p:cNvPr id="4" name="Title 3"/>
          <p:cNvSpPr>
            <a:spLocks noGrp="1"/>
          </p:cNvSpPr>
          <p:nvPr>
            <p:ph type="title"/>
          </p:nvPr>
        </p:nvSpPr>
        <p:spPr/>
        <p:txBody>
          <a:bodyPr>
            <a:noAutofit/>
          </a:bodyPr>
          <a:lstStyle/>
          <a:p>
            <a:r>
              <a:rPr lang="en-US" sz="6000" dirty="0" smtClean="0"/>
              <a:t>Myth #5</a:t>
            </a:r>
            <a:endParaRPr lang="en-US" sz="6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scriptures themselves </a:t>
            </a:r>
          </a:p>
          <a:p>
            <a:pPr lvl="1"/>
            <a:r>
              <a:rPr lang="en-US" dirty="0" smtClean="0"/>
              <a:t>“Could the earth really be 6,000 years old?” (</a:t>
            </a:r>
            <a:r>
              <a:rPr lang="en-US" dirty="0"/>
              <a:t>D&amp;C </a:t>
            </a:r>
            <a:r>
              <a:rPr lang="en-US" dirty="0" smtClean="0"/>
              <a:t>77:6)</a:t>
            </a:r>
          </a:p>
          <a:p>
            <a:pPr lvl="1"/>
            <a:r>
              <a:rPr lang="en-US" dirty="0" smtClean="0"/>
              <a:t>“Why are horses and steel in the Book of Mormon?”</a:t>
            </a:r>
          </a:p>
          <a:p>
            <a:pPr lvl="1"/>
            <a:r>
              <a:rPr lang="en-US" dirty="0" smtClean="0"/>
              <a:t>“Is polygamy still God’s new and everlasting covenant?” (D&amp;C 132)</a:t>
            </a:r>
          </a:p>
          <a:p>
            <a:r>
              <a:rPr lang="en-US" dirty="0" smtClean="0"/>
              <a:t>Journals of early church leaders</a:t>
            </a:r>
          </a:p>
          <a:p>
            <a:r>
              <a:rPr lang="en-US" dirty="0" smtClean="0"/>
              <a:t>Church publications (Times and Seasons, </a:t>
            </a:r>
            <a:r>
              <a:rPr lang="en-US" dirty="0"/>
              <a:t>Journal of </a:t>
            </a:r>
            <a:r>
              <a:rPr lang="en-US" dirty="0" smtClean="0"/>
              <a:t>Discourses, Ensign, Family Search, etc.)</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Primary Sources</a:t>
            </a:r>
            <a:endParaRPr lang="en-US" dirty="0"/>
          </a:p>
        </p:txBody>
      </p:sp>
    </p:spTree>
    <p:extLst>
      <p:ext uri="{BB962C8B-B14F-4D97-AF65-F5344CB8AC3E}">
        <p14:creationId xmlns:p14="http://schemas.microsoft.com/office/powerpoint/2010/main" val="570526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610600" cy="639762"/>
          </a:xfrm>
        </p:spPr>
        <p:txBody>
          <a:bodyPr>
            <a:normAutofit fontScale="90000"/>
          </a:bodyPr>
          <a:lstStyle/>
          <a:p>
            <a:r>
              <a:rPr lang="en-US" dirty="0">
                <a:solidFill>
                  <a:srgbClr val="FFFFFF"/>
                </a:solidFill>
              </a:rPr>
              <a:t>“Anti-Mormon Literature”</a:t>
            </a:r>
          </a:p>
        </p:txBody>
      </p:sp>
      <p:sp>
        <p:nvSpPr>
          <p:cNvPr id="5" name="Rectangle 4"/>
          <p:cNvSpPr/>
          <p:nvPr/>
        </p:nvSpPr>
        <p:spPr>
          <a:xfrm>
            <a:off x="762000" y="1600200"/>
            <a:ext cx="7696200" cy="3170099"/>
          </a:xfrm>
          <a:prstGeom prst="rect">
            <a:avLst/>
          </a:prstGeom>
          <a:solidFill>
            <a:srgbClr val="736D68"/>
          </a:solidFill>
        </p:spPr>
        <p:txBody>
          <a:bodyPr wrap="square">
            <a:spAutoFit/>
          </a:bodyPr>
          <a:lstStyle/>
          <a:p>
            <a:pPr algn="ctr"/>
            <a:r>
              <a:rPr lang="en-US" sz="4000" dirty="0">
                <a:solidFill>
                  <a:schemeClr val="bg1"/>
                </a:solidFill>
                <a:latin typeface="Perpetua" pitchFamily="18" charset="0"/>
              </a:rPr>
              <a:t>“I never visited "anti-</a:t>
            </a:r>
            <a:r>
              <a:rPr lang="en-US" sz="4000" dirty="0" err="1">
                <a:solidFill>
                  <a:schemeClr val="bg1"/>
                </a:solidFill>
                <a:latin typeface="Perpetua" pitchFamily="18" charset="0"/>
              </a:rPr>
              <a:t>mormon</a:t>
            </a:r>
            <a:r>
              <a:rPr lang="en-US" sz="4000" dirty="0">
                <a:solidFill>
                  <a:schemeClr val="bg1"/>
                </a:solidFill>
                <a:latin typeface="Perpetua" pitchFamily="18" charset="0"/>
              </a:rPr>
              <a:t>" sites but rather sites maintained by members.  With time, I simply could not accept the Church's official position on many historical issues.”  </a:t>
            </a:r>
            <a:r>
              <a:rPr lang="en-US" sz="4000" dirty="0" smtClean="0">
                <a:solidFill>
                  <a:schemeClr val="bg1"/>
                </a:solidFill>
                <a:latin typeface="Perpetua" pitchFamily="18" charset="0"/>
              </a:rPr>
              <a:t>Respondent </a:t>
            </a:r>
            <a:r>
              <a:rPr lang="en-US" sz="4000" dirty="0">
                <a:solidFill>
                  <a:schemeClr val="bg1"/>
                </a:solidFill>
                <a:latin typeface="Perpetua" pitchFamily="18" charset="0"/>
              </a:rPr>
              <a:t>3074</a:t>
            </a:r>
          </a:p>
        </p:txBody>
      </p:sp>
    </p:spTree>
    <p:extLst>
      <p:ext uri="{BB962C8B-B14F-4D97-AF65-F5344CB8AC3E}">
        <p14:creationId xmlns:p14="http://schemas.microsoft.com/office/powerpoint/2010/main" val="1539642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 how does disaffection happen?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90761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Twohig\Documents\My Dropbox\John &amp; Natasha's Book\Why People Leave\TravisWhee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939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ohn-Twohig\Documents\My Dropbox\John &amp; Natasha's Book\Why People Leave\TravisWhee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 y="0"/>
            <a:ext cx="9144000" cy="54840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71800" y="3460335"/>
            <a:ext cx="3048000" cy="349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715142" y="3182591"/>
            <a:ext cx="1304658" cy="349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670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37588" y="6599238"/>
            <a:ext cx="438150" cy="247650"/>
          </a:xfrm>
          <a:prstGeom prst="rect">
            <a:avLst/>
          </a:prstGeom>
          <a:solidFill>
            <a:schemeClr val="bg1"/>
          </a:solidFill>
        </p:spPr>
        <p:txBody>
          <a:bodyPr>
            <a:spAutoFit/>
          </a:bodyPr>
          <a:lstStyle/>
          <a:p>
            <a:pPr algn="ctr" defTabSz="457200" fontAlgn="auto">
              <a:spcBef>
                <a:spcPts val="0"/>
              </a:spcBef>
              <a:spcAft>
                <a:spcPts val="0"/>
              </a:spcAft>
              <a:defRPr/>
            </a:pPr>
            <a:endParaRPr lang="en-US" b="1" dirty="0">
              <a:solidFill>
                <a:prstClr val="black"/>
              </a:solidFill>
              <a:latin typeface="Calibri"/>
              <a:ea typeface="+mn-ea"/>
            </a:endParaRPr>
          </a:p>
        </p:txBody>
      </p:sp>
      <p:sp>
        <p:nvSpPr>
          <p:cNvPr id="5" name="Rectangle 4"/>
          <p:cNvSpPr/>
          <p:nvPr/>
        </p:nvSpPr>
        <p:spPr bwMode="auto">
          <a:xfrm>
            <a:off x="8631238" y="6508750"/>
            <a:ext cx="512762" cy="349250"/>
          </a:xfrm>
          <a:prstGeom prst="rect">
            <a:avLst/>
          </a:prstGeom>
          <a:solidFill>
            <a:schemeClr val="bg1"/>
          </a:solidFill>
          <a:ln w="9525" cap="flat" cmpd="sng" algn="ctr">
            <a:noFill/>
            <a:prstDash val="solid"/>
            <a:round/>
            <a:headEnd type="none" w="med" len="med"/>
            <a:tailEnd type="none" w="med" len="med"/>
          </a:ln>
          <a:effectLst/>
        </p:spPr>
        <p:txBody>
          <a:bodyPr wrap="none" lIns="72000" tIns="72000" rIns="72000" bIns="72000" anchor="ctr"/>
          <a:lstStyle/>
          <a:p>
            <a:pPr eaLnBrk="0" hangingPunct="0">
              <a:spcBef>
                <a:spcPct val="50000"/>
              </a:spcBef>
              <a:defRPr/>
            </a:pPr>
            <a:endParaRPr lang="en-US" sz="1000" dirty="0">
              <a:solidFill>
                <a:prstClr val="black"/>
              </a:solidFill>
              <a:latin typeface="Arial" charset="0"/>
              <a:ea typeface="+mn-ea"/>
            </a:endParaRPr>
          </a:p>
        </p:txBody>
      </p:sp>
      <p:graphicFrame>
        <p:nvGraphicFramePr>
          <p:cNvPr id="26628" name="Chart 25"/>
          <p:cNvGraphicFramePr>
            <a:graphicFrameLocks/>
          </p:cNvGraphicFramePr>
          <p:nvPr/>
        </p:nvGraphicFramePr>
        <p:xfrm>
          <a:off x="363538" y="1255713"/>
          <a:ext cx="8318500" cy="4743450"/>
        </p:xfrm>
        <a:graphic>
          <a:graphicData uri="http://schemas.openxmlformats.org/presentationml/2006/ole">
            <mc:AlternateContent xmlns:mc="http://schemas.openxmlformats.org/markup-compatibility/2006">
              <mc:Choice xmlns:v="urn:schemas-microsoft-com:vml" Requires="v">
                <p:oleObj spid="_x0000_s1042" r:id="rId4" imgW="8315665" imgH="4743099" progId="Excel.Sheet.8">
                  <p:embed/>
                </p:oleObj>
              </mc:Choice>
              <mc:Fallback>
                <p:oleObj r:id="rId4" imgW="8315665" imgH="4743099" progId="Excel.Sheet.8">
                  <p:embed/>
                  <p:pic>
                    <p:nvPicPr>
                      <p:cNvPr id="0"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8" y="1255713"/>
                        <a:ext cx="8318500" cy="474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26"/>
          <p:cNvSpPr/>
          <p:nvPr/>
        </p:nvSpPr>
        <p:spPr>
          <a:xfrm>
            <a:off x="1803400" y="5622925"/>
            <a:ext cx="5665788" cy="338138"/>
          </a:xfrm>
          <a:prstGeom prst="rect">
            <a:avLst/>
          </a:prstGeom>
        </p:spPr>
        <p:txBody>
          <a:bodyPr>
            <a:spAutoFit/>
          </a:bodyPr>
          <a:lstStyle/>
          <a:p>
            <a:pPr algn="ctr" defTabSz="457200" fontAlgn="auto">
              <a:spcBef>
                <a:spcPts val="0"/>
              </a:spcBef>
              <a:spcAft>
                <a:spcPts val="0"/>
              </a:spcAft>
              <a:defRPr/>
            </a:pPr>
            <a:r>
              <a:rPr lang="en-US" sz="1600" b="1" u="sng" dirty="0">
                <a:solidFill>
                  <a:srgbClr val="FF0000"/>
                </a:solidFill>
                <a:latin typeface="Calibri"/>
                <a:ea typeface="+mn-ea"/>
              </a:rPr>
              <a:t>PRELIMINARY AND INDICATIVE ANALYSIS ONLY </a:t>
            </a:r>
          </a:p>
        </p:txBody>
      </p:sp>
      <p:sp>
        <p:nvSpPr>
          <p:cNvPr id="30" name="Rectangle 29"/>
          <p:cNvSpPr/>
          <p:nvPr/>
        </p:nvSpPr>
        <p:spPr>
          <a:xfrm>
            <a:off x="1077913" y="134938"/>
            <a:ext cx="7192962" cy="954087"/>
          </a:xfrm>
          <a:prstGeom prst="rect">
            <a:avLst/>
          </a:prstGeom>
        </p:spPr>
        <p:txBody>
          <a:bodyPr>
            <a:spAutoFit/>
          </a:bodyPr>
          <a:lstStyle/>
          <a:p>
            <a:pPr algn="ctr" defTabSz="457200" fontAlgn="auto">
              <a:spcBef>
                <a:spcPts val="0"/>
              </a:spcBef>
              <a:spcAft>
                <a:spcPts val="0"/>
              </a:spcAft>
              <a:defRPr/>
            </a:pPr>
            <a:r>
              <a:rPr lang="en-US" sz="2800" b="1" dirty="0">
                <a:solidFill>
                  <a:prstClr val="black"/>
                </a:solidFill>
                <a:latin typeface="Calibri"/>
                <a:ea typeface="+mn-ea"/>
              </a:rPr>
              <a:t>Global Membership and Activity Rate by Year</a:t>
            </a:r>
            <a:br>
              <a:rPr lang="en-US" sz="2800" b="1" dirty="0">
                <a:solidFill>
                  <a:prstClr val="black"/>
                </a:solidFill>
                <a:latin typeface="Calibri"/>
                <a:ea typeface="+mn-ea"/>
              </a:rPr>
            </a:br>
            <a:r>
              <a:rPr lang="en-US" sz="2800" b="1" dirty="0">
                <a:solidFill>
                  <a:prstClr val="black"/>
                </a:solidFill>
                <a:latin typeface="Calibri"/>
                <a:ea typeface="+mn-ea"/>
              </a:rPr>
              <a:t>Historic and Projected (millions)</a:t>
            </a:r>
          </a:p>
        </p:txBody>
      </p:sp>
      <p:sp>
        <p:nvSpPr>
          <p:cNvPr id="9" name="TextBox 8"/>
          <p:cNvSpPr txBox="1"/>
          <p:nvPr/>
        </p:nvSpPr>
        <p:spPr>
          <a:xfrm>
            <a:off x="234950" y="6129338"/>
            <a:ext cx="6015038" cy="246062"/>
          </a:xfrm>
          <a:prstGeom prst="rect">
            <a:avLst/>
          </a:prstGeom>
          <a:noFill/>
        </p:spPr>
        <p:txBody>
          <a:bodyPr>
            <a:spAutoFit/>
          </a:bodyPr>
          <a:lstStyle/>
          <a:p>
            <a:pPr defTabSz="457200" fontAlgn="auto">
              <a:spcBef>
                <a:spcPts val="0"/>
              </a:spcBef>
              <a:spcAft>
                <a:spcPts val="0"/>
              </a:spcAft>
              <a:defRPr/>
            </a:pPr>
            <a:r>
              <a:rPr lang="en-US" dirty="0">
                <a:solidFill>
                  <a:prstClr val="black"/>
                </a:solidFill>
                <a:latin typeface="Calibri"/>
                <a:ea typeface="+mn-ea"/>
              </a:rPr>
              <a:t>Source: </a:t>
            </a:r>
            <a:r>
              <a:rPr lang="en-US" dirty="0" err="1">
                <a:solidFill>
                  <a:prstClr val="black"/>
                </a:solidFill>
                <a:latin typeface="Calibri"/>
                <a:ea typeface="+mn-ea"/>
              </a:rPr>
              <a:t>Cumorah</a:t>
            </a:r>
            <a:r>
              <a:rPr lang="en-US" dirty="0">
                <a:solidFill>
                  <a:prstClr val="black"/>
                </a:solidFill>
                <a:latin typeface="Calibri"/>
                <a:ea typeface="+mn-ea"/>
              </a:rPr>
              <a:t> Foundation, LDS Church Almanac, Pew Foundation, Open Stories Analysis</a:t>
            </a:r>
          </a:p>
        </p:txBody>
      </p:sp>
      <p:cxnSp>
        <p:nvCxnSpPr>
          <p:cNvPr id="3" name="Straight Connector 2"/>
          <p:cNvCxnSpPr/>
          <p:nvPr/>
        </p:nvCxnSpPr>
        <p:spPr>
          <a:xfrm>
            <a:off x="7239000" y="1524000"/>
            <a:ext cx="0" cy="3581400"/>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829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7162800" cy="518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1" name="Rectangle 5"/>
          <p:cNvSpPr>
            <a:spLocks noGrp="1" noChangeArrowheads="1"/>
          </p:cNvSpPr>
          <p:nvPr>
            <p:ph type="title"/>
          </p:nvPr>
        </p:nvSpPr>
        <p:spPr>
          <a:xfrm>
            <a:off x="457200" y="76200"/>
            <a:ext cx="8229600" cy="1143000"/>
          </a:xfrm>
        </p:spPr>
        <p:txBody>
          <a:bodyPr/>
          <a:lstStyle/>
          <a:p>
            <a:r>
              <a:rPr lang="en-US"/>
              <a:t>They go to Google</a:t>
            </a:r>
          </a:p>
        </p:txBody>
      </p:sp>
    </p:spTree>
    <p:extLst>
      <p:ext uri="{BB962C8B-B14F-4D97-AF65-F5344CB8AC3E}">
        <p14:creationId xmlns:p14="http://schemas.microsoft.com/office/powerpoint/2010/main" val="31613520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457200" y="0"/>
            <a:ext cx="8229600" cy="1143000"/>
          </a:xfrm>
        </p:spPr>
        <p:txBody>
          <a:bodyPr/>
          <a:lstStyle/>
          <a:p>
            <a:r>
              <a:rPr lang="en-US" sz="4000"/>
              <a:t>Southpark -- ”About the Mormons”</a:t>
            </a:r>
          </a:p>
        </p:txBody>
      </p:sp>
      <p:pic>
        <p:nvPicPr>
          <p:cNvPr id="84999" name="Picture 7" descr="urim-thumm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71600"/>
            <a:ext cx="65024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978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title"/>
          </p:nvPr>
        </p:nvSpPr>
        <p:spPr/>
        <p:txBody>
          <a:bodyPr>
            <a:normAutofit fontScale="90000"/>
          </a:bodyPr>
          <a:lstStyle/>
          <a:p>
            <a:r>
              <a:rPr lang="en-US"/>
              <a:t>Larry King / Gordon B. Hinckley</a:t>
            </a:r>
          </a:p>
        </p:txBody>
      </p:sp>
      <p:pic>
        <p:nvPicPr>
          <p:cNvPr id="87045" name="Picture 5" descr="king_h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4000"/>
            <a:ext cx="5449888" cy="4608513"/>
          </a:xfrm>
          <a:prstGeom prst="rect">
            <a:avLst/>
          </a:prstGeom>
          <a:noFill/>
          <a:extLst>
            <a:ext uri="{909E8E84-426E-40DD-AFC4-6F175D3DCCD1}">
              <a14:hiddenFill xmlns:a14="http://schemas.microsoft.com/office/drawing/2010/main">
                <a:solidFill>
                  <a:srgbClr val="FFFFFF"/>
                </a:solidFill>
              </a14:hiddenFill>
            </a:ext>
          </a:extLst>
        </p:spPr>
      </p:pic>
      <p:sp>
        <p:nvSpPr>
          <p:cNvPr id="87046" name="Text Box 6"/>
          <p:cNvSpPr txBox="1">
            <a:spLocks noChangeArrowheads="1"/>
          </p:cNvSpPr>
          <p:nvPr/>
        </p:nvSpPr>
        <p:spPr bwMode="auto">
          <a:xfrm>
            <a:off x="6400800" y="1447800"/>
            <a:ext cx="245427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t>On Polygamy: “It’s not doctrinal”</a:t>
            </a:r>
          </a:p>
        </p:txBody>
      </p:sp>
      <p:sp>
        <p:nvSpPr>
          <p:cNvPr id="87047" name="Text Box 7"/>
          <p:cNvSpPr txBox="1">
            <a:spLocks noChangeArrowheads="1"/>
          </p:cNvSpPr>
          <p:nvPr/>
        </p:nvSpPr>
        <p:spPr bwMode="auto">
          <a:xfrm>
            <a:off x="6477000" y="3124200"/>
            <a:ext cx="2454275"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t>On God once being a man: “I don’t know much about it.  I don’t know that we teach it.”</a:t>
            </a:r>
          </a:p>
        </p:txBody>
      </p:sp>
    </p:spTree>
    <p:extLst>
      <p:ext uri="{BB962C8B-B14F-4D97-AF65-F5344CB8AC3E}">
        <p14:creationId xmlns:p14="http://schemas.microsoft.com/office/powerpoint/2010/main" val="12252220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p:txBody>
          <a:bodyPr>
            <a:normAutofit fontScale="90000"/>
          </a:bodyPr>
          <a:lstStyle/>
          <a:p>
            <a:r>
              <a:rPr lang="en-US"/>
              <a:t>Newsweek</a:t>
            </a:r>
          </a:p>
        </p:txBody>
      </p:sp>
      <p:pic>
        <p:nvPicPr>
          <p:cNvPr id="90117" name="Picture 5" descr="Newswe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3752850" cy="4876800"/>
          </a:xfrm>
          <a:prstGeom prst="rect">
            <a:avLst/>
          </a:prstGeom>
          <a:noFill/>
          <a:extLst>
            <a:ext uri="{909E8E84-426E-40DD-AFC4-6F175D3DCCD1}">
              <a14:hiddenFill xmlns:a14="http://schemas.microsoft.com/office/drawing/2010/main">
                <a:solidFill>
                  <a:srgbClr val="FFFFFF"/>
                </a:solidFill>
              </a14:hiddenFill>
            </a:ext>
          </a:extLst>
        </p:spPr>
      </p:pic>
      <p:sp>
        <p:nvSpPr>
          <p:cNvPr id="90118" name="Rectangle 6"/>
          <p:cNvSpPr>
            <a:spLocks noChangeArrowheads="1"/>
          </p:cNvSpPr>
          <p:nvPr/>
        </p:nvSpPr>
        <p:spPr bwMode="auto">
          <a:xfrm>
            <a:off x="4953000" y="1735138"/>
            <a:ext cx="3851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t>“After Smith ordered an antagonistic printing press destroyed …”</a:t>
            </a:r>
          </a:p>
        </p:txBody>
      </p:sp>
      <p:sp>
        <p:nvSpPr>
          <p:cNvPr id="90119" name="Rectangle 7"/>
          <p:cNvSpPr>
            <a:spLocks noChangeArrowheads="1"/>
          </p:cNvSpPr>
          <p:nvPr/>
        </p:nvSpPr>
        <p:spPr bwMode="auto">
          <a:xfrm>
            <a:off x="5029200" y="2743200"/>
            <a:ext cx="385127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t>“By the end of his life, he had accrued some 30 wives, massive debt and hundreds of enemies. ‘I never told you I was perfect,’ he told his followers. “</a:t>
            </a:r>
          </a:p>
        </p:txBody>
      </p:sp>
      <p:sp>
        <p:nvSpPr>
          <p:cNvPr id="90120" name="Rectangle 8"/>
          <p:cNvSpPr>
            <a:spLocks noChangeArrowheads="1"/>
          </p:cNvSpPr>
          <p:nvPr/>
        </p:nvSpPr>
        <p:spPr bwMode="auto">
          <a:xfrm>
            <a:off x="5029200" y="4740275"/>
            <a:ext cx="3962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t>"Decades of serious and honest scholarship have failed to uncover credible evidence that these Book of Mormon civilizations ever existed," </a:t>
            </a:r>
            <a:br>
              <a:rPr lang="en-US"/>
            </a:br>
            <a:r>
              <a:rPr lang="en-US"/>
              <a:t>--Southerton</a:t>
            </a:r>
          </a:p>
        </p:txBody>
      </p:sp>
    </p:spTree>
    <p:extLst>
      <p:ext uri="{BB962C8B-B14F-4D97-AF65-F5344CB8AC3E}">
        <p14:creationId xmlns:p14="http://schemas.microsoft.com/office/powerpoint/2010/main" val="6985621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PBS Series on “The Mormons”</a:t>
            </a:r>
            <a:endParaRPr lang="en-US" dirty="0"/>
          </a:p>
        </p:txBody>
      </p:sp>
      <p:pic>
        <p:nvPicPr>
          <p:cNvPr id="4098" name="Picture 2" descr="C:\Users\John-Twohig\Desktop\TheMorm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3000"/>
            <a:ext cx="54102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7294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ohn-Twohig\Desktop\book-of-mormon-on-broadw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778" y="3124200"/>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ohn-Twohig\Desktop\BOM-Title-Treat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867" y="304800"/>
            <a:ext cx="4038600" cy="239663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John-Twohig\Desktop\MORMON-4-article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3237" y="306823"/>
            <a:ext cx="4648200" cy="2626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7608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5" name="Picture 5" descr="nmkm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14400"/>
            <a:ext cx="5213350" cy="5638800"/>
          </a:xfrm>
          <a:prstGeom prst="rect">
            <a:avLst/>
          </a:prstGeom>
          <a:noFill/>
          <a:extLst>
            <a:ext uri="{909E8E84-426E-40DD-AFC4-6F175D3DCCD1}">
              <a14:hiddenFill xmlns:a14="http://schemas.microsoft.com/office/drawing/2010/main">
                <a:solidFill>
                  <a:srgbClr val="FFFFFF"/>
                </a:solidFill>
              </a14:hiddenFill>
            </a:ext>
          </a:extLst>
        </p:spPr>
      </p:pic>
      <p:sp>
        <p:nvSpPr>
          <p:cNvPr id="102406" name="Rectangle 6"/>
          <p:cNvSpPr>
            <a:spLocks noGrp="1" noChangeArrowheads="1"/>
          </p:cNvSpPr>
          <p:nvPr>
            <p:ph type="title"/>
          </p:nvPr>
        </p:nvSpPr>
        <p:spPr>
          <a:xfrm>
            <a:off x="457200" y="-152400"/>
            <a:ext cx="8229600" cy="1143000"/>
          </a:xfrm>
        </p:spPr>
        <p:txBody>
          <a:bodyPr/>
          <a:lstStyle/>
          <a:p>
            <a:r>
              <a:rPr lang="en-US" sz="4000" dirty="0"/>
              <a:t>Written by David O. McKay’s </a:t>
            </a:r>
            <a:r>
              <a:rPr lang="en-US" sz="4000" dirty="0" smtClean="0"/>
              <a:t>Niece</a:t>
            </a:r>
            <a:endParaRPr lang="en-US" sz="4000" dirty="0"/>
          </a:p>
        </p:txBody>
      </p:sp>
    </p:spTree>
    <p:extLst>
      <p:ext uri="{BB962C8B-B14F-4D97-AF65-F5344CB8AC3E}">
        <p14:creationId xmlns:p14="http://schemas.microsoft.com/office/powerpoint/2010/main" val="11195261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a:xfrm>
            <a:off x="457200" y="0"/>
            <a:ext cx="8229600" cy="1143000"/>
          </a:xfrm>
        </p:spPr>
        <p:txBody>
          <a:bodyPr/>
          <a:lstStyle/>
          <a:p>
            <a:r>
              <a:rPr lang="en-US" sz="3200"/>
              <a:t>Brigham Young – Journal of Discourses</a:t>
            </a:r>
          </a:p>
        </p:txBody>
      </p:sp>
      <p:pic>
        <p:nvPicPr>
          <p:cNvPr id="94213" name="Picture 5" descr="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3943350" cy="5257800"/>
          </a:xfrm>
          <a:prstGeom prst="rect">
            <a:avLst/>
          </a:prstGeom>
          <a:noFill/>
          <a:extLst>
            <a:ext uri="{909E8E84-426E-40DD-AFC4-6F175D3DCCD1}">
              <a14:hiddenFill xmlns:a14="http://schemas.microsoft.com/office/drawing/2010/main">
                <a:solidFill>
                  <a:srgbClr val="FFFFFF"/>
                </a:solidFill>
              </a14:hiddenFill>
            </a:ext>
          </a:extLst>
        </p:spPr>
      </p:pic>
      <p:sp>
        <p:nvSpPr>
          <p:cNvPr id="94214" name="Rectangle 6"/>
          <p:cNvSpPr>
            <a:spLocks noChangeArrowheads="1"/>
          </p:cNvSpPr>
          <p:nvPr/>
        </p:nvSpPr>
        <p:spPr bwMode="auto">
          <a:xfrm>
            <a:off x="4800600" y="914400"/>
            <a:ext cx="4114800"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600"/>
              <a:t>"You see some classes of the human family that are black, uncouth, uncomely, disagreeable and low in their habits, wild, and seemingly deprived of nearly all the blessings of the intelligence that is generally bestowed upon mankind. …the Lord put a mark upon him, which is the flat nose and black skin. Trace mankind down to after the flood, and then another curse is pronounced upon the same race — that they should be the 'servant of servants;' and they will be, until that curse is removed; and the Abolitionists cannot help it, nor in the least alter that decree" </a:t>
            </a:r>
          </a:p>
          <a:p>
            <a:endParaRPr lang="en-US" sz="1400"/>
          </a:p>
          <a:p>
            <a:r>
              <a:rPr lang="en-US" sz="1400"/>
              <a:t>--Brigham Young  JOD v. 7 p. 290</a:t>
            </a:r>
          </a:p>
        </p:txBody>
      </p:sp>
      <p:sp>
        <p:nvSpPr>
          <p:cNvPr id="94215" name="Rectangle 7"/>
          <p:cNvSpPr>
            <a:spLocks noChangeArrowheads="1"/>
          </p:cNvSpPr>
          <p:nvPr/>
        </p:nvSpPr>
        <p:spPr bwMode="auto">
          <a:xfrm>
            <a:off x="4800600" y="5048250"/>
            <a:ext cx="41148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a:t>"Shall I tell you the law of God in regard to the African race? If the white man who belongs to the chosen seed mixes his blood with the seed of Cain, the penalty, under the law of God, is death on the spot. This will always be so" </a:t>
            </a:r>
          </a:p>
          <a:p>
            <a:endParaRPr lang="en-US" sz="1400"/>
          </a:p>
          <a:p>
            <a:r>
              <a:rPr lang="en-US" sz="1400"/>
              <a:t>--Brigham Young JOD vol. 10, p. 109</a:t>
            </a:r>
          </a:p>
        </p:txBody>
      </p:sp>
    </p:spTree>
    <p:extLst>
      <p:ext uri="{BB962C8B-B14F-4D97-AF65-F5344CB8AC3E}">
        <p14:creationId xmlns:p14="http://schemas.microsoft.com/office/powerpoint/2010/main" val="33634540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6146" name="Picture 2" descr="C:\Users\John-Twohig\Desktop\scriptures-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52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7623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ohn-Twohig\Documents\My Dropbox\John &amp; Natasha's Book\Why People Leave\TravisWheel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3999" cy="5496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906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latin typeface="Times New Roman" pitchFamily="18" charset="0"/>
              </a:rPr>
              <a:t>"Maybe since Kirtland, we've never had a period of - I'll call it apostasy, like we're having </a:t>
            </a:r>
            <a:r>
              <a:rPr lang="en-US" dirty="0" smtClean="0">
                <a:latin typeface="Times New Roman" pitchFamily="18" charset="0"/>
              </a:rPr>
              <a:t>now"</a:t>
            </a:r>
            <a:r>
              <a:rPr lang="en-US" dirty="0">
                <a:latin typeface="Times New Roman" pitchFamily="18" charset="0"/>
              </a:rPr>
              <a:t> </a:t>
            </a:r>
            <a:endParaRPr lang="en-US" dirty="0"/>
          </a:p>
        </p:txBody>
      </p:sp>
      <p:sp>
        <p:nvSpPr>
          <p:cNvPr id="4" name="Title 3"/>
          <p:cNvSpPr>
            <a:spLocks noGrp="1"/>
          </p:cNvSpPr>
          <p:nvPr>
            <p:ph type="title"/>
          </p:nvPr>
        </p:nvSpPr>
        <p:spPr/>
        <p:txBody>
          <a:bodyPr>
            <a:normAutofit fontScale="90000"/>
          </a:bodyPr>
          <a:lstStyle/>
          <a:p>
            <a:pPr eaLnBrk="1" hangingPunct="1">
              <a:defRPr/>
            </a:pPr>
            <a:r>
              <a:rPr lang="en-US" sz="4000" dirty="0" smtClean="0">
                <a:latin typeface="Times New Roman" pitchFamily="18" charset="0"/>
              </a:rPr>
              <a:t>Elder Marlin K. Jensen</a:t>
            </a:r>
          </a:p>
        </p:txBody>
      </p:sp>
      <p:pic>
        <p:nvPicPr>
          <p:cNvPr id="119812" name="Picture 3" descr="C:\Users\John-Twohig\Downloads\elder jen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514600"/>
            <a:ext cx="2579688"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1514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John-Twohig\Documents\My Dropbox\John &amp; Natasha's Book\Why People Leave\FA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74824" cy="544372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r>
              <a:rPr lang="en-US" dirty="0" smtClean="0"/>
              <a:t>FAIRLDS.org</a:t>
            </a:r>
            <a:endParaRPr lang="en-US" dirty="0"/>
          </a:p>
        </p:txBody>
      </p:sp>
    </p:spTree>
    <p:extLst>
      <p:ext uri="{BB962C8B-B14F-4D97-AF65-F5344CB8AC3E}">
        <p14:creationId xmlns:p14="http://schemas.microsoft.com/office/powerpoint/2010/main" val="17576566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514350" indent="-514350">
              <a:buFont typeface="+mj-lt"/>
              <a:buAutoNum type="arabicPeriod"/>
            </a:pPr>
            <a:r>
              <a:rPr lang="en-US" dirty="0" smtClean="0"/>
              <a:t>They legitimize the problems (unavoidable)</a:t>
            </a:r>
          </a:p>
          <a:p>
            <a:pPr marL="514350" indent="-514350">
              <a:buFont typeface="+mj-lt"/>
              <a:buAutoNum type="arabicPeriod"/>
            </a:pPr>
            <a:r>
              <a:rPr lang="en-US" dirty="0" smtClean="0"/>
              <a:t>They introduce additional problems (unavoidable)</a:t>
            </a:r>
          </a:p>
          <a:p>
            <a:pPr marL="514350" indent="-514350">
              <a:buFont typeface="+mj-lt"/>
              <a:buAutoNum type="arabicPeriod"/>
            </a:pPr>
            <a:r>
              <a:rPr lang="en-US" dirty="0" smtClean="0"/>
              <a:t>Many find their answers to be ultimately unsatisfying (unsure if this is avoidable)</a:t>
            </a:r>
          </a:p>
          <a:p>
            <a:pPr marL="514350" indent="-514350">
              <a:buFont typeface="+mj-lt"/>
              <a:buAutoNum type="arabicPeriod"/>
            </a:pPr>
            <a:r>
              <a:rPr lang="en-US" dirty="0" smtClean="0"/>
              <a:t>Many also find their tone and tactics to be un-</a:t>
            </a:r>
            <a:r>
              <a:rPr lang="en-US" dirty="0" err="1" smtClean="0"/>
              <a:t>Christlike</a:t>
            </a:r>
            <a:r>
              <a:rPr lang="en-US" dirty="0" smtClean="0"/>
              <a:t> (definitely avoidable)</a:t>
            </a:r>
            <a:endParaRPr lang="en-US" dirty="0"/>
          </a:p>
        </p:txBody>
      </p:sp>
      <p:sp>
        <p:nvSpPr>
          <p:cNvPr id="3" name="Title 2"/>
          <p:cNvSpPr>
            <a:spLocks noGrp="1"/>
          </p:cNvSpPr>
          <p:nvPr>
            <p:ph type="title"/>
          </p:nvPr>
        </p:nvSpPr>
        <p:spPr/>
        <p:txBody>
          <a:bodyPr>
            <a:normAutofit fontScale="90000"/>
          </a:bodyPr>
          <a:lstStyle/>
          <a:p>
            <a:r>
              <a:rPr lang="en-US" dirty="0" smtClean="0"/>
              <a:t>A few problems with FAIR</a:t>
            </a:r>
            <a:endParaRPr lang="en-US" dirty="0"/>
          </a:p>
        </p:txBody>
      </p:sp>
    </p:spTree>
    <p:extLst>
      <p:ext uri="{BB962C8B-B14F-4D97-AF65-F5344CB8AC3E}">
        <p14:creationId xmlns:p14="http://schemas.microsoft.com/office/powerpoint/2010/main" val="29752828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More on LDS Apologetics</a:t>
            </a:r>
          </a:p>
        </p:txBody>
      </p:sp>
      <p:sp>
        <p:nvSpPr>
          <p:cNvPr id="4" name="Rectangle 3"/>
          <p:cNvSpPr/>
          <p:nvPr/>
        </p:nvSpPr>
        <p:spPr>
          <a:xfrm>
            <a:off x="533400" y="1524000"/>
            <a:ext cx="8001000" cy="3970318"/>
          </a:xfrm>
          <a:prstGeom prst="rect">
            <a:avLst/>
          </a:prstGeom>
          <a:solidFill>
            <a:srgbClr val="736D68"/>
          </a:solidFill>
        </p:spPr>
        <p:txBody>
          <a:bodyPr wrap="square">
            <a:spAutoFit/>
          </a:bodyPr>
          <a:lstStyle/>
          <a:p>
            <a:r>
              <a:rPr lang="en-US" sz="2800" dirty="0" smtClean="0">
                <a:solidFill>
                  <a:schemeClr val="bg1"/>
                </a:solidFill>
              </a:rPr>
              <a:t>From </a:t>
            </a:r>
            <a:r>
              <a:rPr lang="en-US" sz="2800" dirty="0">
                <a:solidFill>
                  <a:schemeClr val="bg1"/>
                </a:solidFill>
              </a:rPr>
              <a:t>respondent 2844: “As I studied Church history and uncovered many controversial historical evidence, I would frequent LDS apologetic sites for answers (e.g. FARMS (now the Maxwell Institute), Shields, FAIR).  I soon discovered those sites rarely dealt with the controversial evidences but rather often skirted or obfuscated the issue and frequently resorted to personal attacks on the individuals who were publishing historical information.”</a:t>
            </a:r>
            <a:endParaRPr lang="en-US" sz="2800" dirty="0">
              <a:solidFill>
                <a:schemeClr val="bg1"/>
              </a:solidFill>
            </a:endParaRPr>
          </a:p>
        </p:txBody>
      </p:sp>
    </p:spTree>
    <p:extLst>
      <p:ext uri="{BB962C8B-B14F-4D97-AF65-F5344CB8AC3E}">
        <p14:creationId xmlns:p14="http://schemas.microsoft.com/office/powerpoint/2010/main" val="38295755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More on LDS Apologetics</a:t>
            </a:r>
            <a:endParaRPr lang="en-US" dirty="0"/>
          </a:p>
        </p:txBody>
      </p:sp>
      <p:sp>
        <p:nvSpPr>
          <p:cNvPr id="6" name="Rectangle 5"/>
          <p:cNvSpPr/>
          <p:nvPr/>
        </p:nvSpPr>
        <p:spPr>
          <a:xfrm>
            <a:off x="304800" y="1447800"/>
            <a:ext cx="8534400" cy="4154984"/>
          </a:xfrm>
          <a:prstGeom prst="rect">
            <a:avLst/>
          </a:prstGeom>
          <a:solidFill>
            <a:srgbClr val="736D68"/>
          </a:solidFill>
        </p:spPr>
        <p:txBody>
          <a:bodyPr wrap="square">
            <a:spAutoFit/>
          </a:bodyPr>
          <a:lstStyle/>
          <a:p>
            <a:r>
              <a:rPr lang="en-US" sz="2400" dirty="0">
                <a:solidFill>
                  <a:schemeClr val="bg1"/>
                </a:solidFill>
              </a:rPr>
              <a:t>“…it was the apologetic attempts on FAIRLDS that helped convince [me] that the Church doesn't have a good explanation for its side.”</a:t>
            </a:r>
          </a:p>
          <a:p>
            <a:endParaRPr lang="en-US" sz="2400" dirty="0">
              <a:solidFill>
                <a:schemeClr val="bg1"/>
              </a:solidFill>
            </a:endParaRPr>
          </a:p>
          <a:p>
            <a:r>
              <a:rPr lang="en-US" sz="2400" dirty="0">
                <a:solidFill>
                  <a:schemeClr val="bg1"/>
                </a:solidFill>
              </a:rPr>
              <a:t>From respondent 2108: “I watched FARMS and FAIR apologists treat people horribly.  For example, [one apologist] used to lurk on the Recovery from Mormonism site so that he could snatch up quotes from the people posting there, in order to humiliate them.  This, coupled with the way apologists tend to treat critics (i.e., with ad hominem attack), was the lynchpin.  I would encourage him/them to do something about the apologists.  I think they are the worst aspect of the current Church.”</a:t>
            </a:r>
            <a:endParaRPr lang="en-US" sz="2400" dirty="0">
              <a:solidFill>
                <a:schemeClr val="bg1"/>
              </a:solidFill>
            </a:endParaRPr>
          </a:p>
        </p:txBody>
      </p:sp>
    </p:spTree>
    <p:extLst>
      <p:ext uri="{BB962C8B-B14F-4D97-AF65-F5344CB8AC3E}">
        <p14:creationId xmlns:p14="http://schemas.microsoft.com/office/powerpoint/2010/main" val="36453573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a:p>
        </p:txBody>
      </p:sp>
      <p:sp>
        <p:nvSpPr>
          <p:cNvPr id="3" name="Title 2"/>
          <p:cNvSpPr>
            <a:spLocks noGrp="1"/>
          </p:cNvSpPr>
          <p:nvPr>
            <p:ph type="title"/>
          </p:nvPr>
        </p:nvSpPr>
        <p:spPr/>
        <p:txBody>
          <a:bodyPr>
            <a:normAutofit fontScale="90000"/>
          </a:bodyPr>
          <a:lstStyle/>
          <a:p>
            <a:r>
              <a:rPr lang="en-US" dirty="0"/>
              <a:t>More on LDS Apologetics</a:t>
            </a:r>
          </a:p>
        </p:txBody>
      </p:sp>
      <p:sp>
        <p:nvSpPr>
          <p:cNvPr id="6" name="Rectangle 5"/>
          <p:cNvSpPr/>
          <p:nvPr/>
        </p:nvSpPr>
        <p:spPr>
          <a:xfrm>
            <a:off x="542166" y="1295400"/>
            <a:ext cx="8001000" cy="4524315"/>
          </a:xfrm>
          <a:prstGeom prst="rect">
            <a:avLst/>
          </a:prstGeom>
          <a:solidFill>
            <a:srgbClr val="736D68"/>
          </a:solidFill>
        </p:spPr>
        <p:txBody>
          <a:bodyPr wrap="square">
            <a:spAutoFit/>
          </a:bodyPr>
          <a:lstStyle/>
          <a:p>
            <a:r>
              <a:rPr lang="en-US" sz="3200" dirty="0">
                <a:solidFill>
                  <a:schemeClr val="bg1"/>
                </a:solidFill>
              </a:rPr>
              <a:t>From respondent 1746: “On honesty, stop leaving it to the apologetics.  They are terrible and are doing more damage than good to people’s testimonies with their poor answers.  For example....Book of Abraham.”</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From respondent 1865: “Please stop the ridiculous apologetics. Their circular reasoning and logical fallacies do more harm than good.”</a:t>
            </a:r>
            <a:endParaRPr lang="en-US" sz="3200" dirty="0">
              <a:solidFill>
                <a:schemeClr val="bg1"/>
              </a:solidFill>
            </a:endParaRPr>
          </a:p>
        </p:txBody>
      </p:sp>
    </p:spTree>
    <p:extLst>
      <p:ext uri="{BB962C8B-B14F-4D97-AF65-F5344CB8AC3E}">
        <p14:creationId xmlns:p14="http://schemas.microsoft.com/office/powerpoint/2010/main" val="31192964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More on LDS Apologetics</a:t>
            </a:r>
          </a:p>
        </p:txBody>
      </p:sp>
      <p:sp>
        <p:nvSpPr>
          <p:cNvPr id="6" name="Rectangle 5"/>
          <p:cNvSpPr/>
          <p:nvPr/>
        </p:nvSpPr>
        <p:spPr>
          <a:xfrm>
            <a:off x="609600" y="1524000"/>
            <a:ext cx="8001000" cy="4031873"/>
          </a:xfrm>
          <a:prstGeom prst="rect">
            <a:avLst/>
          </a:prstGeom>
          <a:solidFill>
            <a:srgbClr val="736D68"/>
          </a:solidFill>
        </p:spPr>
        <p:txBody>
          <a:bodyPr wrap="square">
            <a:spAutoFit/>
          </a:bodyPr>
          <a:lstStyle/>
          <a:p>
            <a:r>
              <a:rPr lang="en-US" sz="3200" dirty="0">
                <a:solidFill>
                  <a:schemeClr val="bg1"/>
                </a:solidFill>
              </a:rPr>
              <a:t>“FAIR and their answers have done more to destroy their testimonies than any "anti-Mormon" sources could. For many members, the fact that the LDS Church is officially silent on many of these problems is a testament in itself that the church does not have any answers and are hiding behind unofficial apologists like FAIR for plausible deniability.”</a:t>
            </a:r>
            <a:endParaRPr lang="en-US" sz="3200" dirty="0">
              <a:solidFill>
                <a:schemeClr val="bg1"/>
              </a:solidFill>
            </a:endParaRPr>
          </a:p>
        </p:txBody>
      </p:sp>
    </p:spTree>
    <p:extLst>
      <p:ext uri="{BB962C8B-B14F-4D97-AF65-F5344CB8AC3E}">
        <p14:creationId xmlns:p14="http://schemas.microsoft.com/office/powerpoint/2010/main" val="31751919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ohn-Twohig\Documents\My Dropbox\John &amp; Natasha's Book\Why People Leave\TravisWheel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478268"/>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743200" y="1905000"/>
            <a:ext cx="3429000" cy="16682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6">
                    <a:lumMod val="75000"/>
                  </a:schemeClr>
                </a:solidFill>
              </a:rPr>
              <a:t>Active member finds </a:t>
            </a:r>
            <a:r>
              <a:rPr lang="en-US" sz="2800" dirty="0" smtClean="0">
                <a:solidFill>
                  <a:schemeClr val="accent6">
                    <a:lumMod val="75000"/>
                  </a:schemeClr>
                </a:solidFill>
              </a:rPr>
              <a:t>out that the </a:t>
            </a:r>
            <a:r>
              <a:rPr lang="en-US" sz="2800" dirty="0">
                <a:solidFill>
                  <a:schemeClr val="accent6">
                    <a:lumMod val="75000"/>
                  </a:schemeClr>
                </a:solidFill>
              </a:rPr>
              <a:t>information was accurate</a:t>
            </a:r>
            <a:r>
              <a:rPr lang="en-US" sz="2800" dirty="0" smtClean="0">
                <a:solidFill>
                  <a:schemeClr val="accent6">
                    <a:lumMod val="75000"/>
                  </a:schemeClr>
                </a:solidFill>
              </a:rPr>
              <a:t>.</a:t>
            </a:r>
            <a:endParaRPr lang="en-US" sz="2800" dirty="0">
              <a:solidFill>
                <a:schemeClr val="accent6">
                  <a:lumMod val="75000"/>
                </a:schemeClr>
              </a:solidFill>
            </a:endParaRPr>
          </a:p>
        </p:txBody>
      </p:sp>
    </p:spTree>
    <p:extLst>
      <p:ext uri="{BB962C8B-B14F-4D97-AF65-F5344CB8AC3E}">
        <p14:creationId xmlns:p14="http://schemas.microsoft.com/office/powerpoint/2010/main" val="37409061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ohn-Twohig\Documents\My Dropbox\John &amp; Natasha's Book\Why People Leave\TravisWheel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7872"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9061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391400" cy="639762"/>
          </a:xfrm>
        </p:spPr>
        <p:txBody>
          <a:bodyPr>
            <a:normAutofit fontScale="90000"/>
          </a:bodyPr>
          <a:lstStyle/>
          <a:p>
            <a:r>
              <a:rPr lang="en-US" dirty="0" smtClean="0">
                <a:solidFill>
                  <a:srgbClr val="FFFFFF"/>
                </a:solidFill>
              </a:rPr>
              <a:t>TRANSPARENCY  AND  BETRAYAL</a:t>
            </a:r>
            <a:endParaRPr lang="en-US" dirty="0">
              <a:solidFill>
                <a:srgbClr val="FFFFFF"/>
              </a:solidFill>
            </a:endParaRPr>
          </a:p>
        </p:txBody>
      </p:sp>
      <p:sp>
        <p:nvSpPr>
          <p:cNvPr id="4" name="Rectangle 3"/>
          <p:cNvSpPr/>
          <p:nvPr/>
        </p:nvSpPr>
        <p:spPr>
          <a:xfrm>
            <a:off x="685800" y="1524000"/>
            <a:ext cx="8001000" cy="3970318"/>
          </a:xfrm>
          <a:prstGeom prst="rect">
            <a:avLst/>
          </a:prstGeom>
          <a:solidFill>
            <a:srgbClr val="736D68"/>
          </a:solidFill>
        </p:spPr>
        <p:txBody>
          <a:bodyPr wrap="square">
            <a:spAutoFit/>
          </a:bodyPr>
          <a:lstStyle/>
          <a:p>
            <a:pPr algn="ctr"/>
            <a:r>
              <a:rPr lang="en-US" sz="3600" dirty="0" smtClean="0">
                <a:solidFill>
                  <a:schemeClr val="bg1"/>
                </a:solidFill>
                <a:latin typeface="Perpetua" pitchFamily="18" charset="0"/>
              </a:rPr>
              <a:t>“I defended the church to associates who brought up some historical issues.  When I did my own research, I found they were true.  My issue wasn’t that they were true but that my whole life I was never told about them…I felt betrayed by the church.”</a:t>
            </a:r>
            <a:br>
              <a:rPr lang="en-US" sz="3600" dirty="0" smtClean="0">
                <a:solidFill>
                  <a:schemeClr val="bg1"/>
                </a:solidFill>
                <a:latin typeface="Perpetua" pitchFamily="18" charset="0"/>
              </a:rPr>
            </a:br>
            <a:r>
              <a:rPr lang="en-US" sz="3600" dirty="0" smtClean="0">
                <a:solidFill>
                  <a:schemeClr val="bg1"/>
                </a:solidFill>
                <a:latin typeface="Perpetua" pitchFamily="18" charset="0"/>
              </a:rPr>
              <a:t>Respondent #732, Female in her 40s  </a:t>
            </a:r>
            <a:endParaRPr lang="en-US" sz="3600" dirty="0">
              <a:solidFill>
                <a:schemeClr val="bg1"/>
              </a:solidFill>
              <a:latin typeface="Perpetua"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391400" cy="639762"/>
          </a:xfrm>
        </p:spPr>
        <p:txBody>
          <a:bodyPr>
            <a:normAutofit fontScale="90000"/>
          </a:bodyPr>
          <a:lstStyle/>
          <a:p>
            <a:r>
              <a:rPr lang="en-US" dirty="0" smtClean="0">
                <a:solidFill>
                  <a:srgbClr val="FFFFFF"/>
                </a:solidFill>
              </a:rPr>
              <a:t>TRANSPARENCY  AND  BETRAYAL</a:t>
            </a:r>
            <a:endParaRPr lang="en-US" dirty="0">
              <a:solidFill>
                <a:srgbClr val="FFFFFF"/>
              </a:solidFill>
            </a:endParaRPr>
          </a:p>
        </p:txBody>
      </p:sp>
      <p:sp>
        <p:nvSpPr>
          <p:cNvPr id="4" name="Rectangle 3"/>
          <p:cNvSpPr/>
          <p:nvPr/>
        </p:nvSpPr>
        <p:spPr>
          <a:xfrm>
            <a:off x="762000" y="1905000"/>
            <a:ext cx="8001000" cy="3170099"/>
          </a:xfrm>
          <a:prstGeom prst="rect">
            <a:avLst/>
          </a:prstGeom>
          <a:solidFill>
            <a:srgbClr val="736D68"/>
          </a:solidFill>
        </p:spPr>
        <p:txBody>
          <a:bodyPr wrap="square">
            <a:spAutoFit/>
          </a:bodyPr>
          <a:lstStyle/>
          <a:p>
            <a:pPr algn="ctr"/>
            <a:r>
              <a:rPr lang="en-US" sz="4000" dirty="0" smtClean="0">
                <a:solidFill>
                  <a:schemeClr val="bg1"/>
                </a:solidFill>
                <a:latin typeface="Perpetua" pitchFamily="18" charset="0"/>
              </a:rPr>
              <a:t>“I feel like I cannot trust the general leadership on any spiritual issue because they cannot even be honest and open about our past.”  </a:t>
            </a:r>
            <a:br>
              <a:rPr lang="en-US" sz="4000" dirty="0" smtClean="0">
                <a:solidFill>
                  <a:schemeClr val="bg1"/>
                </a:solidFill>
                <a:latin typeface="Perpetua" pitchFamily="18" charset="0"/>
              </a:rPr>
            </a:br>
            <a:r>
              <a:rPr lang="en-US" sz="4000" dirty="0" smtClean="0">
                <a:solidFill>
                  <a:schemeClr val="bg1"/>
                </a:solidFill>
                <a:latin typeface="Perpetua" pitchFamily="18" charset="0"/>
              </a:rPr>
              <a:t>Respondent #597, Femal</a:t>
            </a:r>
            <a:r>
              <a:rPr lang="en-US" sz="4000" dirty="0" smtClean="0">
                <a:solidFill>
                  <a:schemeClr val="bg1"/>
                </a:solidFill>
                <a:latin typeface="Perpetua" pitchFamily="18" charset="0"/>
              </a:rPr>
              <a:t>e in her 20’s</a:t>
            </a:r>
            <a:endParaRPr lang="en-US" sz="4000" dirty="0">
              <a:solidFill>
                <a:schemeClr val="bg1"/>
              </a:solidFill>
              <a:latin typeface="Perpetua" pitchFamily="18" charset="0"/>
            </a:endParaRPr>
          </a:p>
        </p:txBody>
      </p:sp>
    </p:spTree>
    <p:extLst>
      <p:ext uri="{BB962C8B-B14F-4D97-AF65-F5344CB8AC3E}">
        <p14:creationId xmlns:p14="http://schemas.microsoft.com/office/powerpoint/2010/main" val="2039942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a:bodyPr>
          <a:lstStyle/>
          <a:p>
            <a:pPr marL="742950" indent="-742950">
              <a:buFont typeface="+mj-lt"/>
              <a:buAutoNum type="arabicPeriod"/>
            </a:pPr>
            <a:r>
              <a:rPr lang="en-US" sz="4400" dirty="0" smtClean="0"/>
              <a:t>Was offended by someone</a:t>
            </a:r>
          </a:p>
          <a:p>
            <a:pPr marL="742950" indent="-742950">
              <a:buFont typeface="+mj-lt"/>
              <a:buAutoNum type="arabicPeriod"/>
            </a:pPr>
            <a:r>
              <a:rPr lang="en-US" sz="4400" dirty="0" smtClean="0"/>
              <a:t>Desired to sin</a:t>
            </a:r>
          </a:p>
          <a:p>
            <a:pPr marL="742950" indent="-742950">
              <a:buFont typeface="+mj-lt"/>
              <a:buAutoNum type="arabicPeriod"/>
            </a:pPr>
            <a:r>
              <a:rPr lang="en-US" sz="4400" dirty="0" smtClean="0"/>
              <a:t>Never had a testimony to begin with</a:t>
            </a:r>
          </a:p>
          <a:p>
            <a:pPr marL="742950" indent="-742950">
              <a:buFont typeface="+mj-lt"/>
              <a:buAutoNum type="arabicPeriod"/>
            </a:pPr>
            <a:r>
              <a:rPr lang="en-US" sz="4400" dirty="0" smtClean="0"/>
              <a:t>Lazy…or stopped praying and reading the scriptures</a:t>
            </a:r>
          </a:p>
          <a:p>
            <a:pPr marL="742950" indent="-742950">
              <a:buFont typeface="+mj-lt"/>
              <a:buAutoNum type="arabicPeriod"/>
            </a:pPr>
            <a:r>
              <a:rPr lang="en-US" sz="4400" dirty="0" smtClean="0"/>
              <a:t>Studied anti-Mormon literature</a:t>
            </a:r>
          </a:p>
          <a:p>
            <a:endParaRPr lang="en-US" sz="4400" dirty="0"/>
          </a:p>
        </p:txBody>
      </p:sp>
      <p:sp>
        <p:nvSpPr>
          <p:cNvPr id="4" name="Title 3"/>
          <p:cNvSpPr>
            <a:spLocks noGrp="1"/>
          </p:cNvSpPr>
          <p:nvPr>
            <p:ph type="title"/>
          </p:nvPr>
        </p:nvSpPr>
        <p:spPr/>
        <p:txBody>
          <a:bodyPr>
            <a:noAutofit/>
          </a:bodyPr>
          <a:lstStyle/>
          <a:p>
            <a:r>
              <a:rPr lang="en-US" sz="6000" dirty="0" smtClean="0"/>
              <a:t>Top 5 Myths</a:t>
            </a:r>
            <a:endParaRPr lang="en-US" sz="6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ohn-Twohig\Documents\My Dropbox\John &amp; Natasha's Book\Why People Leave\TravisWheel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4"/>
            <a:ext cx="9144000" cy="55015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410200"/>
            <a:ext cx="9220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6174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ohn-Twohig\Documents\My Dropbox\John &amp; Natasha's Book\Why People Leave\TravisWheel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5175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9061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391400" cy="639762"/>
          </a:xfrm>
        </p:spPr>
        <p:txBody>
          <a:bodyPr>
            <a:normAutofit fontScale="90000"/>
          </a:bodyPr>
          <a:lstStyle/>
          <a:p>
            <a:r>
              <a:rPr lang="en-US" dirty="0" smtClean="0">
                <a:solidFill>
                  <a:srgbClr val="FFFFFF"/>
                </a:solidFill>
              </a:rPr>
              <a:t>TRANSPARENCY  AND  BETRAYAL</a:t>
            </a:r>
            <a:endParaRPr lang="en-US" dirty="0">
              <a:solidFill>
                <a:srgbClr val="FFFFFF"/>
              </a:solidFill>
            </a:endParaRPr>
          </a:p>
        </p:txBody>
      </p:sp>
      <p:sp>
        <p:nvSpPr>
          <p:cNvPr id="4" name="Rectangle 3"/>
          <p:cNvSpPr/>
          <p:nvPr/>
        </p:nvSpPr>
        <p:spPr>
          <a:xfrm>
            <a:off x="685800" y="1828800"/>
            <a:ext cx="8001000" cy="3539430"/>
          </a:xfrm>
          <a:prstGeom prst="rect">
            <a:avLst/>
          </a:prstGeom>
          <a:solidFill>
            <a:srgbClr val="736D68"/>
          </a:solidFill>
        </p:spPr>
        <p:txBody>
          <a:bodyPr wrap="square">
            <a:spAutoFit/>
          </a:bodyPr>
          <a:lstStyle/>
          <a:p>
            <a:pPr algn="ctr"/>
            <a:r>
              <a:rPr lang="en-US" sz="3200" dirty="0" smtClean="0">
                <a:solidFill>
                  <a:schemeClr val="bg1"/>
                </a:solidFill>
                <a:latin typeface="Perpetua" pitchFamily="18" charset="0"/>
              </a:rPr>
              <a:t>“The Church needs to be honest with its history and contradictions…instead they make us who have discovered the complicating facts look like the evil ones.  I am shunned by my family.  They think I am a liar and a deceiver when it is the Church and general authorities who have deceived us.”</a:t>
            </a:r>
            <a:br>
              <a:rPr lang="en-US" sz="3200" dirty="0" smtClean="0">
                <a:solidFill>
                  <a:schemeClr val="bg1"/>
                </a:solidFill>
                <a:latin typeface="Perpetua" pitchFamily="18" charset="0"/>
              </a:rPr>
            </a:br>
            <a:r>
              <a:rPr lang="en-US" sz="3200" dirty="0" smtClean="0">
                <a:solidFill>
                  <a:schemeClr val="bg1"/>
                </a:solidFill>
                <a:latin typeface="Perpetua" pitchFamily="18" charset="0"/>
              </a:rPr>
              <a:t>Respondent #701, Male in his 60’s</a:t>
            </a:r>
            <a:endParaRPr lang="en-US" sz="3200" dirty="0">
              <a:solidFill>
                <a:schemeClr val="bg1"/>
              </a:solidFill>
              <a:latin typeface="Perpetua"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fontScale="90000"/>
          </a:bodyPr>
          <a:lstStyle/>
          <a:p>
            <a:r>
              <a:rPr lang="en-US" dirty="0" smtClean="0"/>
              <a:t>This is a major factor that leads ex-Mormons to call the church a “</a:t>
            </a:r>
            <a:r>
              <a:rPr lang="en-US" dirty="0" smtClean="0"/>
              <a:t>cult.”</a:t>
            </a:r>
            <a:br>
              <a:rPr lang="en-US" dirty="0" smtClean="0"/>
            </a:br>
            <a:r>
              <a:rPr lang="en-US" dirty="0" smtClean="0"/>
              <a:t/>
            </a:r>
            <a:br>
              <a:rPr lang="en-US" dirty="0" smtClean="0"/>
            </a:br>
            <a:r>
              <a:rPr lang="en-US" dirty="0" smtClean="0"/>
              <a:t>It’s a natural reaction, but not at all Christ-like</a:t>
            </a:r>
            <a:endParaRPr lang="en-US" dirty="0"/>
          </a:p>
        </p:txBody>
      </p:sp>
    </p:spTree>
    <p:extLst>
      <p:ext uri="{BB962C8B-B14F-4D97-AF65-F5344CB8AC3E}">
        <p14:creationId xmlns:p14="http://schemas.microsoft.com/office/powerpoint/2010/main" val="14044294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ohn-Twohig\Documents\My Dropbox\John &amp; Natasha's Book\Why People Leave\TravisWheel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 y="0"/>
            <a:ext cx="9109273" cy="54863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410200"/>
            <a:ext cx="9220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9061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ohn-Twohig\Documents\My Dropbox\John &amp; Natasha's Book\Why People Leave\TravisWheel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54"/>
            <a:ext cx="9158732" cy="55010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410200"/>
            <a:ext cx="9220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9061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610600" cy="639762"/>
          </a:xfrm>
        </p:spPr>
        <p:txBody>
          <a:bodyPr>
            <a:normAutofit fontScale="90000"/>
          </a:bodyPr>
          <a:lstStyle/>
          <a:p>
            <a:r>
              <a:rPr lang="en-US" dirty="0" smtClean="0">
                <a:solidFill>
                  <a:srgbClr val="FFFFFF"/>
                </a:solidFill>
              </a:rPr>
              <a:t>COSTS  OF  DOUBT  AND  DISCLOSURE</a:t>
            </a:r>
            <a:endParaRPr lang="en-US" dirty="0">
              <a:solidFill>
                <a:srgbClr val="FFFFFF"/>
              </a:solidFill>
            </a:endParaRPr>
          </a:p>
        </p:txBody>
      </p:sp>
      <p:sp>
        <p:nvSpPr>
          <p:cNvPr id="5" name="Rectangle 4"/>
          <p:cNvSpPr/>
          <p:nvPr/>
        </p:nvSpPr>
        <p:spPr>
          <a:xfrm>
            <a:off x="762000" y="1600200"/>
            <a:ext cx="7620000" cy="3970318"/>
          </a:xfrm>
          <a:prstGeom prst="rect">
            <a:avLst/>
          </a:prstGeom>
          <a:solidFill>
            <a:srgbClr val="736D68"/>
          </a:solidFill>
        </p:spPr>
        <p:txBody>
          <a:bodyPr wrap="square">
            <a:spAutoFit/>
          </a:bodyPr>
          <a:lstStyle/>
          <a:p>
            <a:pPr algn="ctr"/>
            <a:r>
              <a:rPr lang="en-US" sz="2800" dirty="0" smtClean="0">
                <a:solidFill>
                  <a:schemeClr val="bg1"/>
                </a:solidFill>
                <a:latin typeface="Adobe Garamond Pro" pitchFamily="18" charset="0"/>
                <a:cs typeface="Times New Roman" pitchFamily="18" charset="0"/>
              </a:rPr>
              <a:t>“Stop hurting marriages by driving a wedge between spouses on this issue. I have gone through hell and back and nearly divorced. We desperately need a General Conference address telling spouses to not divorce an otherwise good spouse over non-belief. I have several friends who have been divorced over primarily this issue, and my own marriage is still on the rocks due to it, even though I am fully active.”  Respondent 438, Male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610600" cy="639762"/>
          </a:xfrm>
        </p:spPr>
        <p:txBody>
          <a:bodyPr>
            <a:normAutofit fontScale="90000"/>
          </a:bodyPr>
          <a:lstStyle/>
          <a:p>
            <a:r>
              <a:rPr lang="en-US" dirty="0" smtClean="0">
                <a:solidFill>
                  <a:srgbClr val="FFFFFF"/>
                </a:solidFill>
              </a:rPr>
              <a:t>COSTS  OF  DOUBT  AND  DISCLOSURE</a:t>
            </a:r>
            <a:endParaRPr lang="en-US" dirty="0">
              <a:solidFill>
                <a:srgbClr val="FFFFFF"/>
              </a:solidFill>
            </a:endParaRPr>
          </a:p>
        </p:txBody>
      </p:sp>
      <p:sp>
        <p:nvSpPr>
          <p:cNvPr id="4" name="Rectangle 3"/>
          <p:cNvSpPr/>
          <p:nvPr/>
        </p:nvSpPr>
        <p:spPr>
          <a:xfrm>
            <a:off x="762000" y="1600200"/>
            <a:ext cx="8001000" cy="3539430"/>
          </a:xfrm>
          <a:prstGeom prst="rect">
            <a:avLst/>
          </a:prstGeom>
          <a:solidFill>
            <a:srgbClr val="736D68"/>
          </a:solidFill>
        </p:spPr>
        <p:txBody>
          <a:bodyPr wrap="square">
            <a:spAutoFit/>
          </a:bodyPr>
          <a:lstStyle/>
          <a:p>
            <a:pPr algn="ctr"/>
            <a:r>
              <a:rPr lang="en-US" sz="3200" dirty="0" smtClean="0">
                <a:solidFill>
                  <a:schemeClr val="bg1"/>
                </a:solidFill>
                <a:latin typeface="Perpetua" pitchFamily="18" charset="0"/>
              </a:rPr>
              <a:t>“Tell </a:t>
            </a:r>
            <a:r>
              <a:rPr lang="en-US" sz="3200" dirty="0">
                <a:solidFill>
                  <a:schemeClr val="bg1"/>
                </a:solidFill>
                <a:latin typeface="Perpetua" pitchFamily="18" charset="0"/>
              </a:rPr>
              <a:t>your bishops and leaders to tell their members to NOT divorce their spouse when they leave the LDS church. My husband was advised by his bishop to divorce me. We had 10 children. It was awful. The church that says families are the most important -- you should be ashamed of yourselves.”  </a:t>
            </a:r>
            <a:r>
              <a:rPr lang="en-US" sz="3200" dirty="0" smtClean="0">
                <a:solidFill>
                  <a:schemeClr val="bg1"/>
                </a:solidFill>
                <a:latin typeface="Perpetua" pitchFamily="18" charset="0"/>
              </a:rPr>
              <a:t/>
            </a:r>
            <a:br>
              <a:rPr lang="en-US" sz="3200" dirty="0" smtClean="0">
                <a:solidFill>
                  <a:schemeClr val="bg1"/>
                </a:solidFill>
                <a:latin typeface="Perpetua" pitchFamily="18" charset="0"/>
              </a:rPr>
            </a:br>
            <a:r>
              <a:rPr lang="en-US" sz="3200" dirty="0" smtClean="0">
                <a:solidFill>
                  <a:schemeClr val="bg1"/>
                </a:solidFill>
                <a:latin typeface="Perpetua" pitchFamily="18" charset="0"/>
              </a:rPr>
              <a:t>Respondent </a:t>
            </a:r>
            <a:r>
              <a:rPr lang="en-US" sz="3200" dirty="0">
                <a:solidFill>
                  <a:schemeClr val="bg1"/>
                </a:solidFill>
                <a:latin typeface="Perpetua" pitchFamily="18" charset="0"/>
              </a:rPr>
              <a:t>691, Female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 how can we help?</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401437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pPr>
              <a:buNone/>
            </a:pPr>
            <a:r>
              <a:rPr lang="en-US" dirty="0" smtClean="0"/>
              <a:t>"If there is a despicable character on the face of the earth, it is an apostate from this Church. He is a traitor who has deceived his best friends, betrayed his trust, and forfeited every principle of honor that God placed within him. They are disgraced in their own eyes. There is not much honesty [within] them. They have forfeited their heaven, sold their birthright, and betrayed their friends."</a:t>
            </a:r>
          </a:p>
          <a:p>
            <a:pPr>
              <a:buNone/>
            </a:pPr>
            <a:endParaRPr lang="en-US" dirty="0" smtClean="0"/>
          </a:p>
          <a:p>
            <a:pPr>
              <a:buNone/>
            </a:pPr>
            <a:r>
              <a:rPr lang="en-US" dirty="0" smtClean="0"/>
              <a:t>-Brigham Young (JOD 12:94)</a:t>
            </a:r>
            <a:endParaRPr lang="en-US" dirty="0"/>
          </a:p>
        </p:txBody>
      </p:sp>
      <p:sp>
        <p:nvSpPr>
          <p:cNvPr id="4" name="Title 3"/>
          <p:cNvSpPr>
            <a:spLocks noGrp="1"/>
          </p:cNvSpPr>
          <p:nvPr>
            <p:ph type="title"/>
          </p:nvPr>
        </p:nvSpPr>
        <p:spPr/>
        <p:txBody>
          <a:bodyPr>
            <a:normAutofit fontScale="90000"/>
          </a:bodyPr>
          <a:lstStyle/>
          <a:p>
            <a:r>
              <a:rPr lang="en-US" dirty="0" smtClean="0"/>
              <a:t>Brigham Young on “Apostates”</a:t>
            </a:r>
            <a:endParaRPr lang="en-US" dirty="0"/>
          </a:p>
        </p:txBody>
      </p:sp>
      <p:pic>
        <p:nvPicPr>
          <p:cNvPr id="6" name="Picture 5" descr="imgres.jpeg"/>
          <p:cNvPicPr>
            <a:picLocks noChangeAspect="1"/>
          </p:cNvPicPr>
          <p:nvPr/>
        </p:nvPicPr>
        <p:blipFill>
          <a:blip r:embed="rId3"/>
          <a:stretch>
            <a:fillRect/>
          </a:stretch>
        </p:blipFill>
        <p:spPr>
          <a:xfrm>
            <a:off x="6019800" y="4419600"/>
            <a:ext cx="2118348" cy="20716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4343400"/>
          </a:xfrm>
        </p:spPr>
        <p:txBody>
          <a:bodyPr>
            <a:noAutofit/>
          </a:bodyPr>
          <a:lstStyle/>
          <a:p>
            <a:r>
              <a:rPr lang="en-US" sz="3600" dirty="0" smtClean="0"/>
              <a:t>I wasn’t offended by anyone</a:t>
            </a:r>
          </a:p>
          <a:p>
            <a:r>
              <a:rPr lang="en-US" sz="3600" dirty="0" smtClean="0"/>
              <a:t>I wasn’t desiring to sin</a:t>
            </a:r>
          </a:p>
          <a:p>
            <a:r>
              <a:rPr lang="en-US" sz="3600" dirty="0" smtClean="0"/>
              <a:t>I felt like I had a testimony</a:t>
            </a:r>
          </a:p>
          <a:p>
            <a:r>
              <a:rPr lang="en-US" sz="3600" dirty="0" smtClean="0"/>
              <a:t>I was praying and reading the scriptures…as a seminary teacher</a:t>
            </a:r>
          </a:p>
          <a:p>
            <a:r>
              <a:rPr lang="en-US" sz="3600" dirty="0" smtClean="0"/>
              <a:t>I was not studying anti-Mormon literature.  For me, it started with the CES curriculum</a:t>
            </a:r>
          </a:p>
        </p:txBody>
      </p:sp>
      <p:sp>
        <p:nvSpPr>
          <p:cNvPr id="4" name="Title 3"/>
          <p:cNvSpPr>
            <a:spLocks noGrp="1"/>
          </p:cNvSpPr>
          <p:nvPr>
            <p:ph type="title"/>
          </p:nvPr>
        </p:nvSpPr>
        <p:spPr/>
        <p:txBody>
          <a:bodyPr>
            <a:noAutofit/>
          </a:bodyPr>
          <a:lstStyle/>
          <a:p>
            <a:r>
              <a:rPr lang="en-US" sz="6000" dirty="0" smtClean="0"/>
              <a:t>In my experience…</a:t>
            </a:r>
            <a:endParaRPr lang="en-US" sz="60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Not helpful</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4343400"/>
          </a:xfrm>
        </p:spPr>
        <p:txBody>
          <a:bodyPr>
            <a:normAutofit lnSpcReduction="10000"/>
          </a:bodyPr>
          <a:lstStyle/>
          <a:p>
            <a:r>
              <a:rPr lang="en-US" dirty="0" smtClean="0"/>
              <a:t>“Dark” and sinful (“lost the spirit”)</a:t>
            </a:r>
          </a:p>
          <a:p>
            <a:r>
              <a:rPr lang="en-US" dirty="0" smtClean="0"/>
              <a:t>Lost</a:t>
            </a:r>
          </a:p>
          <a:p>
            <a:r>
              <a:rPr lang="en-US" dirty="0" smtClean="0"/>
              <a:t>Dishonest…breaking their covenants</a:t>
            </a:r>
          </a:p>
          <a:p>
            <a:r>
              <a:rPr lang="en-US" dirty="0" smtClean="0"/>
              <a:t>Threatening and dangerous</a:t>
            </a:r>
          </a:p>
          <a:p>
            <a:r>
              <a:rPr lang="en-US" dirty="0" smtClean="0"/>
              <a:t>Deceived by “Satan”</a:t>
            </a:r>
          </a:p>
          <a:p>
            <a:endParaRPr lang="en-US" dirty="0"/>
          </a:p>
          <a:p>
            <a:pPr marL="0" indent="0">
              <a:buNone/>
            </a:pPr>
            <a:r>
              <a:rPr lang="en-US" dirty="0" smtClean="0"/>
              <a:t>….but that’s often a matter of perspective…or flat out wrong.</a:t>
            </a:r>
          </a:p>
        </p:txBody>
      </p:sp>
      <p:sp>
        <p:nvSpPr>
          <p:cNvPr id="4" name="Title 3"/>
          <p:cNvSpPr>
            <a:spLocks noGrp="1"/>
          </p:cNvSpPr>
          <p:nvPr>
            <p:ph type="title"/>
          </p:nvPr>
        </p:nvSpPr>
        <p:spPr/>
        <p:txBody>
          <a:bodyPr>
            <a:normAutofit fontScale="90000"/>
          </a:bodyPr>
          <a:lstStyle/>
          <a:p>
            <a:r>
              <a:rPr lang="en-US" dirty="0" smtClean="0"/>
              <a:t>It’s “easy” to see them as….</a:t>
            </a:r>
            <a:endParaRPr lang="en-US" dirty="0"/>
          </a:p>
        </p:txBody>
      </p:sp>
    </p:spTree>
    <p:extLst>
      <p:ext uri="{BB962C8B-B14F-4D97-AF65-F5344CB8AC3E}">
        <p14:creationId xmlns:p14="http://schemas.microsoft.com/office/powerpoint/2010/main" val="11997895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Seeking truth, at any cost </a:t>
            </a:r>
          </a:p>
          <a:p>
            <a:pPr lvl="1"/>
            <a:r>
              <a:rPr lang="en-US" dirty="0" smtClean="0"/>
              <a:t>“Do what is right, let the consequence follow”</a:t>
            </a:r>
          </a:p>
          <a:p>
            <a:pPr lvl="1"/>
            <a:r>
              <a:rPr lang="en-US" dirty="0" smtClean="0"/>
              <a:t>“Oh say, what is truth?  </a:t>
            </a:r>
            <a:r>
              <a:rPr lang="en-US" dirty="0" err="1" smtClean="0"/>
              <a:t>‘Tis</a:t>
            </a:r>
            <a:r>
              <a:rPr lang="en-US" dirty="0" smtClean="0"/>
              <a:t> the fairest gem!”</a:t>
            </a:r>
          </a:p>
          <a:p>
            <a:r>
              <a:rPr lang="en-US" dirty="0" smtClean="0"/>
              <a:t>Acting bravely, with integrity</a:t>
            </a:r>
          </a:p>
          <a:p>
            <a:r>
              <a:rPr lang="en-US" dirty="0" smtClean="0"/>
              <a:t>Being more honest than ever before</a:t>
            </a:r>
          </a:p>
          <a:p>
            <a:r>
              <a:rPr lang="en-US" dirty="0" smtClean="0"/>
              <a:t>Following the light…not darkness</a:t>
            </a:r>
          </a:p>
          <a:p>
            <a:r>
              <a:rPr lang="en-US" dirty="0" smtClean="0"/>
              <a:t>Happy</a:t>
            </a:r>
          </a:p>
          <a:p>
            <a:pPr marL="0" indent="0">
              <a:buNone/>
            </a:pPr>
            <a:endParaRPr lang="en-US" dirty="0" smtClean="0"/>
          </a:p>
          <a:p>
            <a:pPr marL="0" indent="0">
              <a:buNone/>
            </a:pPr>
            <a:r>
              <a:rPr lang="en-US" dirty="0" smtClean="0"/>
              <a:t>These seem like values that Mormons should respect.</a:t>
            </a:r>
          </a:p>
        </p:txBody>
      </p:sp>
      <p:sp>
        <p:nvSpPr>
          <p:cNvPr id="3" name="Title 2"/>
          <p:cNvSpPr>
            <a:spLocks noGrp="1"/>
          </p:cNvSpPr>
          <p:nvPr>
            <p:ph type="title"/>
          </p:nvPr>
        </p:nvSpPr>
        <p:spPr/>
        <p:txBody>
          <a:bodyPr>
            <a:normAutofit fontScale="90000"/>
          </a:bodyPr>
          <a:lstStyle/>
          <a:p>
            <a:r>
              <a:rPr lang="en-US" dirty="0" smtClean="0"/>
              <a:t>They see themselves as….</a:t>
            </a:r>
            <a:endParaRPr lang="en-US" dirty="0"/>
          </a:p>
        </p:txBody>
      </p:sp>
    </p:spTree>
    <p:extLst>
      <p:ext uri="{BB962C8B-B14F-4D97-AF65-F5344CB8AC3E}">
        <p14:creationId xmlns:p14="http://schemas.microsoft.com/office/powerpoint/2010/main" val="35791288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r>
              <a:rPr lang="en-US" sz="4000" dirty="0" smtClean="0"/>
              <a:t>Assume anything</a:t>
            </a:r>
          </a:p>
          <a:p>
            <a:r>
              <a:rPr lang="en-US" sz="4000" dirty="0" smtClean="0"/>
              <a:t>Fall prey to any of the myths (sin, offended, lazy, never had testimony, anti-Mormon literature)</a:t>
            </a:r>
          </a:p>
          <a:p>
            <a:r>
              <a:rPr lang="en-US" sz="4000" dirty="0" smtClean="0"/>
              <a:t>Preach at or lecture to them, guilt trips</a:t>
            </a:r>
          </a:p>
          <a:p>
            <a:r>
              <a:rPr lang="en-US" sz="4000" dirty="0" smtClean="0"/>
              <a:t>Reduce the issue to “praying and reading the scriptures”</a:t>
            </a:r>
          </a:p>
          <a:p>
            <a:r>
              <a:rPr lang="en-US" sz="4000" dirty="0" smtClean="0"/>
              <a:t>Refer them to “bad” apologetics sources</a:t>
            </a:r>
            <a:endParaRPr lang="en-US" sz="4000" dirty="0" smtClean="0"/>
          </a:p>
          <a:p>
            <a:r>
              <a:rPr lang="en-US" sz="4000" dirty="0" smtClean="0"/>
              <a:t>Judge or fear them</a:t>
            </a:r>
          </a:p>
          <a:p>
            <a:r>
              <a:rPr lang="en-US" sz="4000" dirty="0" smtClean="0"/>
              <a:t>Avoid/ostracize them</a:t>
            </a:r>
            <a:endParaRPr lang="en-US" sz="4000" dirty="0" smtClean="0"/>
          </a:p>
        </p:txBody>
      </p:sp>
      <p:sp>
        <p:nvSpPr>
          <p:cNvPr id="4" name="Title 3"/>
          <p:cNvSpPr>
            <a:spLocks noGrp="1"/>
          </p:cNvSpPr>
          <p:nvPr>
            <p:ph type="title"/>
          </p:nvPr>
        </p:nvSpPr>
        <p:spPr/>
        <p:txBody>
          <a:bodyPr>
            <a:normAutofit fontScale="90000"/>
          </a:bodyPr>
          <a:lstStyle/>
          <a:p>
            <a:r>
              <a:rPr lang="en-US" dirty="0" smtClean="0"/>
              <a:t>What should we NOT do?</a:t>
            </a:r>
            <a:endParaRPr lang="en-US" dirty="0"/>
          </a:p>
        </p:txBody>
      </p:sp>
    </p:spTree>
    <p:extLst>
      <p:ext uri="{BB962C8B-B14F-4D97-AF65-F5344CB8AC3E}">
        <p14:creationId xmlns:p14="http://schemas.microsoft.com/office/powerpoint/2010/main" val="18086270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fontAlgn="base"/>
            <a:r>
              <a:rPr lang="en-US" dirty="0" smtClean="0"/>
              <a:t>45 And </a:t>
            </a:r>
            <a:r>
              <a:rPr lang="en-US" dirty="0"/>
              <a:t>charity </a:t>
            </a:r>
            <a:r>
              <a:rPr lang="en-US" dirty="0" err="1"/>
              <a:t>suffereth</a:t>
            </a:r>
            <a:r>
              <a:rPr lang="en-US" dirty="0"/>
              <a:t> long, and is kind, and </a:t>
            </a:r>
            <a:r>
              <a:rPr lang="en-US" dirty="0" err="1"/>
              <a:t>envieth</a:t>
            </a:r>
            <a:r>
              <a:rPr lang="en-US" dirty="0"/>
              <a:t> not, and is not puffed up, </a:t>
            </a:r>
            <a:r>
              <a:rPr lang="en-US" dirty="0" err="1"/>
              <a:t>seeketh</a:t>
            </a:r>
            <a:r>
              <a:rPr lang="en-US" dirty="0"/>
              <a:t> not her own, is not easily provoked, </a:t>
            </a:r>
            <a:r>
              <a:rPr lang="en-US" dirty="0" err="1"/>
              <a:t>thinketh</a:t>
            </a:r>
            <a:r>
              <a:rPr lang="en-US" dirty="0"/>
              <a:t> no evil, and </a:t>
            </a:r>
            <a:r>
              <a:rPr lang="en-US" dirty="0" err="1"/>
              <a:t>rejoiceth</a:t>
            </a:r>
            <a:r>
              <a:rPr lang="en-US" dirty="0"/>
              <a:t> not in iniquity but </a:t>
            </a:r>
            <a:r>
              <a:rPr lang="en-US" dirty="0" err="1"/>
              <a:t>rejoiceth</a:t>
            </a:r>
            <a:r>
              <a:rPr lang="en-US" dirty="0"/>
              <a:t> in the truth, </a:t>
            </a:r>
            <a:r>
              <a:rPr lang="en-US" dirty="0" err="1"/>
              <a:t>beareth</a:t>
            </a:r>
            <a:r>
              <a:rPr lang="en-US" dirty="0"/>
              <a:t> all things, believeth all things, </a:t>
            </a:r>
            <a:r>
              <a:rPr lang="en-US" dirty="0" err="1"/>
              <a:t>hopeth</a:t>
            </a:r>
            <a:r>
              <a:rPr lang="en-US" dirty="0"/>
              <a:t> all things, </a:t>
            </a:r>
            <a:r>
              <a:rPr lang="en-US" dirty="0" err="1"/>
              <a:t>endureth</a:t>
            </a:r>
            <a:r>
              <a:rPr lang="en-US" dirty="0"/>
              <a:t> all things.</a:t>
            </a:r>
          </a:p>
          <a:p>
            <a:pPr fontAlgn="base"/>
            <a:r>
              <a:rPr lang="en-US" dirty="0"/>
              <a:t> 46 Wherefore, my beloved brethren, if ye have not charity, ye are nothing, for charity never </a:t>
            </a:r>
            <a:r>
              <a:rPr lang="en-US" dirty="0" err="1"/>
              <a:t>faileth</a:t>
            </a:r>
            <a:r>
              <a:rPr lang="en-US" dirty="0"/>
              <a:t>. Wherefore, cleave unto charity, which is the greatest of all, for all things must fail</a:t>
            </a:r>
            <a:r>
              <a:rPr lang="en-US" dirty="0" smtClean="0"/>
              <a:t>—</a:t>
            </a:r>
          </a:p>
          <a:p>
            <a:pPr fontAlgn="base"/>
            <a:r>
              <a:rPr lang="en-US" dirty="0"/>
              <a:t> 47 But charity is the pure love of Christ, and it </a:t>
            </a:r>
            <a:r>
              <a:rPr lang="en-US" dirty="0" err="1"/>
              <a:t>endureth</a:t>
            </a:r>
            <a:r>
              <a:rPr lang="en-US" dirty="0"/>
              <a:t> forever; and whoso is found possessed of it at the last day, it shall be well with him.</a:t>
            </a:r>
          </a:p>
          <a:p>
            <a:pPr marL="0" indent="0">
              <a:buNone/>
            </a:pPr>
            <a:r>
              <a:rPr lang="en-US" dirty="0"/>
              <a:t>	</a:t>
            </a:r>
            <a:r>
              <a:rPr lang="en-US" dirty="0" smtClean="0"/>
              <a:t>				-- Mormon 7:45-47</a:t>
            </a:r>
            <a:endParaRPr lang="en-US" dirty="0"/>
          </a:p>
        </p:txBody>
      </p:sp>
      <p:sp>
        <p:nvSpPr>
          <p:cNvPr id="3" name="Title 2"/>
          <p:cNvSpPr>
            <a:spLocks noGrp="1"/>
          </p:cNvSpPr>
          <p:nvPr>
            <p:ph type="title"/>
          </p:nvPr>
        </p:nvSpPr>
        <p:spPr/>
        <p:txBody>
          <a:bodyPr>
            <a:normAutofit fontScale="90000"/>
          </a:bodyPr>
          <a:lstStyle/>
          <a:p>
            <a:r>
              <a:rPr lang="en-US" dirty="0" smtClean="0"/>
              <a:t>Mormon on Charity</a:t>
            </a:r>
            <a:endParaRPr lang="en-US" dirty="0"/>
          </a:p>
        </p:txBody>
      </p:sp>
    </p:spTree>
    <p:extLst>
      <p:ext uri="{BB962C8B-B14F-4D97-AF65-F5344CB8AC3E}">
        <p14:creationId xmlns:p14="http://schemas.microsoft.com/office/powerpoint/2010/main" val="3005846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smtClean="0"/>
              <a:t>Listen to </a:t>
            </a:r>
            <a:r>
              <a:rPr lang="en-US" dirty="0" smtClean="0"/>
              <a:t>them, for a long time, even when it’s hard</a:t>
            </a:r>
            <a:endParaRPr lang="en-US" dirty="0" smtClean="0"/>
          </a:p>
          <a:p>
            <a:r>
              <a:rPr lang="en-US" dirty="0" smtClean="0"/>
              <a:t>Be kind…always.  Love </a:t>
            </a:r>
            <a:r>
              <a:rPr lang="en-US" dirty="0" smtClean="0"/>
              <a:t>them </a:t>
            </a:r>
            <a:r>
              <a:rPr lang="en-US" dirty="0" smtClean="0"/>
              <a:t>unconditionally</a:t>
            </a:r>
          </a:p>
          <a:p>
            <a:r>
              <a:rPr lang="en-US" dirty="0" smtClean="0"/>
              <a:t>Eliminate your agendas for them. </a:t>
            </a:r>
            <a:r>
              <a:rPr lang="en-US" dirty="0" smtClean="0"/>
              <a:t>Don’t </a:t>
            </a:r>
            <a:r>
              <a:rPr lang="en-US" dirty="0" smtClean="0"/>
              <a:t>try to re-convert them or call them to repentance</a:t>
            </a:r>
          </a:p>
          <a:p>
            <a:r>
              <a:rPr lang="en-US" dirty="0" smtClean="0"/>
              <a:t>Do the work to understand where they are coming </a:t>
            </a:r>
            <a:r>
              <a:rPr lang="en-US" dirty="0" smtClean="0"/>
              <a:t>from.  Find the truth in their concerns</a:t>
            </a:r>
            <a:endParaRPr lang="en-US" dirty="0" smtClean="0"/>
          </a:p>
          <a:p>
            <a:r>
              <a:rPr lang="en-US" dirty="0" smtClean="0"/>
              <a:t>Respect and honor their </a:t>
            </a:r>
            <a:r>
              <a:rPr lang="en-US" dirty="0" smtClean="0"/>
              <a:t>choices</a:t>
            </a:r>
          </a:p>
          <a:p>
            <a:r>
              <a:rPr lang="en-US" dirty="0" smtClean="0"/>
              <a:t>Work with church leaders to become more informed and empathetic</a:t>
            </a:r>
            <a:endParaRPr lang="en-US" dirty="0" smtClean="0"/>
          </a:p>
          <a:p>
            <a:pPr marL="0" indent="0">
              <a:buNone/>
            </a:pPr>
            <a:r>
              <a:rPr lang="en-US" dirty="0" smtClean="0"/>
              <a:t>Remember…without charity “ye are nothing”</a:t>
            </a:r>
            <a:endParaRPr lang="en-US" dirty="0" smtClean="0"/>
          </a:p>
        </p:txBody>
      </p:sp>
      <p:sp>
        <p:nvSpPr>
          <p:cNvPr id="4" name="Title 3"/>
          <p:cNvSpPr>
            <a:spLocks noGrp="1"/>
          </p:cNvSpPr>
          <p:nvPr>
            <p:ph type="title"/>
          </p:nvPr>
        </p:nvSpPr>
        <p:spPr/>
        <p:txBody>
          <a:bodyPr>
            <a:normAutofit fontScale="90000"/>
          </a:bodyPr>
          <a:lstStyle/>
          <a:p>
            <a:r>
              <a:rPr lang="en-US" dirty="0" smtClean="0"/>
              <a:t>How can we help those who have left?</a:t>
            </a:r>
            <a:endParaRPr lang="en-US" dirty="0"/>
          </a:p>
        </p:txBody>
      </p:sp>
    </p:spTree>
    <p:extLst>
      <p:ext uri="{BB962C8B-B14F-4D97-AF65-F5344CB8AC3E}">
        <p14:creationId xmlns:p14="http://schemas.microsoft.com/office/powerpoint/2010/main" val="18086270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Love them.  Love them.  Love them.</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581422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Resources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959699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No official church books or website(s) at this </a:t>
            </a:r>
            <a:r>
              <a:rPr lang="en-US" dirty="0" smtClean="0"/>
              <a:t>time addressing these issues.  </a:t>
            </a:r>
            <a:r>
              <a:rPr lang="en-US" dirty="0" smtClean="0"/>
              <a:t>Hopefully someday soon.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28331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Twohig\Desktop\0978140007753_500X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1856" y="1447800"/>
            <a:ext cx="3951288" cy="39512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hn-Twohig\Desktop\Bowman-The-Mormon-Peop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64433"/>
            <a:ext cx="263232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ohn-Twohig\Desktop\GivensMorm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680" y="1631058"/>
            <a:ext cx="2507066" cy="38671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Autofit/>
          </a:bodyPr>
          <a:lstStyle/>
          <a:p>
            <a:r>
              <a:rPr lang="en-US" sz="6000" dirty="0" smtClean="0"/>
              <a:t>Faithful Books</a:t>
            </a:r>
            <a:endParaRPr lang="en-US" sz="6000" dirty="0"/>
          </a:p>
        </p:txBody>
      </p:sp>
    </p:spTree>
    <p:extLst>
      <p:ext uri="{BB962C8B-B14F-4D97-AF65-F5344CB8AC3E}">
        <p14:creationId xmlns:p14="http://schemas.microsoft.com/office/powerpoint/2010/main" val="4094878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819400"/>
            <a:ext cx="7772400" cy="1470025"/>
          </a:xfrm>
        </p:spPr>
        <p:txBody>
          <a:bodyPr>
            <a:noAutofit/>
          </a:bodyPr>
          <a:lstStyle/>
          <a:p>
            <a:r>
              <a:rPr lang="en-US" sz="5400" dirty="0" smtClean="0"/>
              <a:t>For me, these allegations felt hurtful</a:t>
            </a:r>
            <a:br>
              <a:rPr lang="en-US" sz="5400" dirty="0" smtClean="0"/>
            </a:br>
            <a:r>
              <a:rPr lang="en-US" sz="5400" dirty="0" smtClean="0"/>
              <a:t/>
            </a:r>
            <a:br>
              <a:rPr lang="en-US" sz="5400" dirty="0" smtClean="0"/>
            </a:br>
            <a:r>
              <a:rPr lang="en-US" sz="5400" dirty="0" smtClean="0"/>
              <a:t>They made a very difficult situation even more difficult</a:t>
            </a:r>
            <a:endParaRPr lang="en-US" sz="5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John-Twohig\Desktop\41H%2BvsLjT8L._SL500_AA3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40772"/>
            <a:ext cx="339090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ohn-Twohig\Desktop\aninsidersviewofmormonorigi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57857"/>
            <a:ext cx="2397265" cy="35742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6000" dirty="0" smtClean="0"/>
              <a:t>Skeptical Books</a:t>
            </a:r>
            <a:endParaRPr lang="en-US" sz="6000" dirty="0"/>
          </a:p>
        </p:txBody>
      </p:sp>
      <p:pic>
        <p:nvPicPr>
          <p:cNvPr id="2050" name="Picture 2" descr="C:\Users\John-Twohig\Desktop\booksouthert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1751897"/>
            <a:ext cx="2133600" cy="327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4026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6600" dirty="0" smtClean="0"/>
              <a:t>Classic Books</a:t>
            </a:r>
            <a:endParaRPr lang="en-US" sz="6600" dirty="0"/>
          </a:p>
        </p:txBody>
      </p:sp>
      <p:pic>
        <p:nvPicPr>
          <p:cNvPr id="3075" name="Picture 3" descr="C:\Users\John-Twohig\Desktop\davidomcka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2688665" cy="38290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ohn-Twohig\Desktop\97802520207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599" y="1447800"/>
            <a:ext cx="2478127" cy="38290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John-Twohig\Desktop\41CxeKyMEP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1" y="1430267"/>
            <a:ext cx="2546438" cy="384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5547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John-Twohig\Documents\My Dropbox\John &amp; Natasha's Book\Why People Leave\FA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74824" cy="544372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r>
              <a:rPr lang="en-US" dirty="0" smtClean="0"/>
              <a:t>FAIRLDS.org</a:t>
            </a:r>
            <a:endParaRPr lang="en-US" dirty="0"/>
          </a:p>
        </p:txBody>
      </p:sp>
    </p:spTree>
    <p:extLst>
      <p:ext uri="{BB962C8B-B14F-4D97-AF65-F5344CB8AC3E}">
        <p14:creationId xmlns:p14="http://schemas.microsoft.com/office/powerpoint/2010/main" val="30341008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MormonThink.com</a:t>
            </a:r>
            <a:endParaRPr lang="en-US" dirty="0"/>
          </a:p>
        </p:txBody>
      </p:sp>
      <p:pic>
        <p:nvPicPr>
          <p:cNvPr id="11266" name="Picture 2" descr="C:\Users\John-Twohig\Documents\My Dropbox\John &amp; Natasha's Book\Why People Leave\MormonThi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5" y="1143000"/>
            <a:ext cx="9120225"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3691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StayLDS.com</a:t>
            </a:r>
            <a:endParaRPr lang="en-US" dirty="0"/>
          </a:p>
        </p:txBody>
      </p:sp>
      <p:pic>
        <p:nvPicPr>
          <p:cNvPr id="14338" name="Picture 2" descr="C:\Users\John-Twohig\Documents\My Dropbox\John &amp; Natasha's Book\Why People Leave\StayL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90124"/>
            <a:ext cx="6496050" cy="580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6123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Mormon Stories, Mormon Expression</a:t>
            </a:r>
            <a:endParaRPr lang="en-US" dirty="0"/>
          </a:p>
        </p:txBody>
      </p:sp>
      <p:pic>
        <p:nvPicPr>
          <p:cNvPr id="12290" name="Picture 2" descr="C:\Users\John-Twohig\Documents\My Dropbox\John &amp; Natasha's Book\Why People Leave\MormonStor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799"/>
            <a:ext cx="7305675" cy="4061411"/>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John-Twohig\Documents\My Dropbox\John &amp; Natasha's Book\Why People Leave\MormonExpress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133600"/>
            <a:ext cx="4985062"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37147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Mormon Matters and A Thoughtful Faith</a:t>
            </a:r>
            <a:endParaRPr lang="en-US" sz="3600" dirty="0"/>
          </a:p>
        </p:txBody>
      </p:sp>
      <p:pic>
        <p:nvPicPr>
          <p:cNvPr id="13314" name="Picture 2" descr="C:\Users\John-Twohig\Documents\My Dropbox\John &amp; Natasha's Book\Why People Leave\MormonMat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39325"/>
            <a:ext cx="5190422" cy="45116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ohn-Twohig\Documents\My Dropbox\John &amp; Natasha's Book\Why People Leave\AThoughtfulFai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0473" y="939325"/>
            <a:ext cx="5060950" cy="574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37147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Mormon Stories Sunday School</a:t>
            </a:r>
            <a:endParaRPr lang="en-US" sz="3600" dirty="0"/>
          </a:p>
        </p:txBody>
      </p:sp>
      <p:pic>
        <p:nvPicPr>
          <p:cNvPr id="13315" name="Picture 3" descr="C:\Users\John-Twohig\Documents\My Dropbox\John &amp; Natasha's Book\Why People Leave\MSSundayScho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90600"/>
            <a:ext cx="6238885"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49910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ByCommonConsent.com</a:t>
            </a:r>
            <a:endParaRPr lang="en-US" dirty="0"/>
          </a:p>
        </p:txBody>
      </p:sp>
      <p:pic>
        <p:nvPicPr>
          <p:cNvPr id="15362" name="Picture 2" descr="C:\Users\John-Twohig\Documents\My Dropbox\John &amp; Natasha's Book\Why People Leave\ByCommonCons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524000"/>
            <a:ext cx="9125527"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3714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FeministMormonHousewives.org</a:t>
            </a:r>
            <a:endParaRPr lang="en-US" dirty="0"/>
          </a:p>
        </p:txBody>
      </p:sp>
      <p:pic>
        <p:nvPicPr>
          <p:cNvPr id="16386" name="Picture 2" descr="C:\Users\John-Twohig\Documents\My Dropbox\John &amp; Natasha's Book\Why People Leave\FM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95350"/>
            <a:ext cx="723265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371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20000"/>
          </a:bodyPr>
          <a:lstStyle/>
          <a:p>
            <a:r>
              <a:rPr lang="en-US" dirty="0" smtClean="0"/>
              <a:t>Approached in 2011 by a retired member of the 3</a:t>
            </a:r>
            <a:r>
              <a:rPr lang="en-US" baseline="30000" dirty="0" smtClean="0"/>
              <a:t>rd</a:t>
            </a:r>
            <a:r>
              <a:rPr lang="en-US" dirty="0" smtClean="0"/>
              <a:t> Quorum of the 70 who was troubled himself by some historical issues</a:t>
            </a:r>
          </a:p>
          <a:p>
            <a:r>
              <a:rPr lang="en-US" dirty="0" smtClean="0"/>
              <a:t>Was asked to prepare a presentation for him and a member of the 1</a:t>
            </a:r>
            <a:r>
              <a:rPr lang="en-US" baseline="30000" dirty="0" smtClean="0"/>
              <a:t>st</a:t>
            </a:r>
            <a:r>
              <a:rPr lang="en-US" dirty="0" smtClean="0"/>
              <a:t> Quorum of the 70</a:t>
            </a:r>
          </a:p>
          <a:p>
            <a:r>
              <a:rPr lang="en-US" dirty="0" smtClean="0"/>
              <a:t>Administered a survey to over 3,000 disaffected Mormons to find out how/why they lost their testimony</a:t>
            </a:r>
          </a:p>
          <a:p>
            <a:r>
              <a:rPr lang="en-US" dirty="0" smtClean="0"/>
              <a:t>These data have been presented at LDS church headquarters – at some of the highest levels in the church</a:t>
            </a:r>
            <a:endParaRPr lang="en-US" dirty="0"/>
          </a:p>
        </p:txBody>
      </p:sp>
      <p:sp>
        <p:nvSpPr>
          <p:cNvPr id="2" name="Title 1"/>
          <p:cNvSpPr>
            <a:spLocks noGrp="1"/>
          </p:cNvSpPr>
          <p:nvPr>
            <p:ph type="title"/>
          </p:nvPr>
        </p:nvSpPr>
        <p:spPr/>
        <p:txBody>
          <a:bodyPr>
            <a:normAutofit fontScale="90000"/>
          </a:bodyPr>
          <a:lstStyle/>
          <a:p>
            <a:r>
              <a:rPr lang="en-US" sz="6000" dirty="0" smtClean="0"/>
              <a:t>Background</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Call your loved one(s) and set up a time to talk</a:t>
            </a:r>
          </a:p>
          <a:p>
            <a:r>
              <a:rPr lang="en-US" dirty="0" smtClean="0"/>
              <a:t>Listen, listen, listen.  And love</a:t>
            </a:r>
          </a:p>
          <a:p>
            <a:r>
              <a:rPr lang="en-US" dirty="0" smtClean="0"/>
              <a:t>Become more informed about the difficult issues</a:t>
            </a:r>
          </a:p>
          <a:p>
            <a:r>
              <a:rPr lang="en-US" dirty="0" smtClean="0"/>
              <a:t>Share this presentation with other family members, friends, ward members, and church leaders</a:t>
            </a:r>
          </a:p>
          <a:p>
            <a:r>
              <a:rPr lang="en-US" dirty="0" smtClean="0"/>
              <a:t>Remember that all things will work out in the end.  In the mean time don’t forget that:</a:t>
            </a:r>
            <a:br>
              <a:rPr lang="en-US" dirty="0" smtClean="0"/>
            </a:br>
            <a:r>
              <a:rPr lang="en-US" dirty="0" smtClean="0"/>
              <a:t>	“…if ye have not charity…ye are nothing.”</a:t>
            </a:r>
            <a:endParaRPr lang="en-US" dirty="0"/>
          </a:p>
        </p:txBody>
      </p:sp>
      <p:sp>
        <p:nvSpPr>
          <p:cNvPr id="2" name="Title 1"/>
          <p:cNvSpPr>
            <a:spLocks noGrp="1"/>
          </p:cNvSpPr>
          <p:nvPr>
            <p:ph type="title"/>
          </p:nvPr>
        </p:nvSpPr>
        <p:spPr/>
        <p:txBody>
          <a:bodyPr>
            <a:normAutofit fontScale="90000"/>
          </a:bodyPr>
          <a:lstStyle/>
          <a:p>
            <a:r>
              <a:rPr lang="en-US" dirty="0" smtClean="0"/>
              <a:t>What should I do now?</a:t>
            </a:r>
            <a:endParaRPr lang="en-US" dirty="0"/>
          </a:p>
        </p:txBody>
      </p:sp>
    </p:spTree>
    <p:extLst>
      <p:ext uri="{BB962C8B-B14F-4D97-AF65-F5344CB8AC3E}">
        <p14:creationId xmlns:p14="http://schemas.microsoft.com/office/powerpoint/2010/main" val="118424759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hlinkClick r:id="rId3"/>
              </a:rPr>
              <a:t/>
            </a:r>
            <a:br>
              <a:rPr lang="en-US" dirty="0" smtClean="0">
                <a:hlinkClick r:id="rId3"/>
              </a:rPr>
            </a:br>
            <a:r>
              <a:rPr lang="en-US" dirty="0" smtClean="0">
                <a:hlinkClick r:id="rId3"/>
              </a:rPr>
              <a:t/>
            </a:r>
            <a:br>
              <a:rPr lang="en-US" dirty="0" smtClean="0">
                <a:hlinkClick r:id="rId3"/>
              </a:rPr>
            </a:br>
            <a:r>
              <a:rPr lang="en-US" dirty="0" smtClean="0">
                <a:hlinkClick r:id="rId3"/>
              </a:rPr>
              <a:t>http://mormonstories.org</a:t>
            </a:r>
            <a:r>
              <a:rPr lang="en-US" dirty="0" smtClean="0"/>
              <a:t/>
            </a:r>
            <a:br>
              <a:rPr lang="en-US" dirty="0" smtClean="0"/>
            </a:br>
            <a:r>
              <a:rPr lang="en-US" dirty="0" smtClean="0"/>
              <a:t/>
            </a:r>
            <a:br>
              <a:rPr lang="en-US" dirty="0" smtClean="0"/>
            </a:br>
            <a:r>
              <a:rPr lang="en-US" dirty="0" smtClean="0"/>
              <a:t>mormonstories@gmail.com</a:t>
            </a:r>
            <a:br>
              <a:rPr lang="en-US" dirty="0" smtClean="0"/>
            </a:br>
            <a:endParaRPr lang="en-US" dirty="0"/>
          </a:p>
        </p:txBody>
      </p:sp>
    </p:spTree>
    <p:extLst>
      <p:ext uri="{BB962C8B-B14F-4D97-AF65-F5344CB8AC3E}">
        <p14:creationId xmlns:p14="http://schemas.microsoft.com/office/powerpoint/2010/main" val="675371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1129</TotalTime>
  <Words>2407</Words>
  <Application>Microsoft Office PowerPoint</Application>
  <PresentationFormat>On-screen Show (4:3)</PresentationFormat>
  <Paragraphs>329</Paragraphs>
  <Slides>91</Slides>
  <Notes>91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93" baseType="lpstr">
      <vt:lpstr>Office Theme</vt:lpstr>
      <vt:lpstr>Microsoft Excel 97-2003 Worksheet</vt:lpstr>
      <vt:lpstr>Top 5 Myths and Truths about Why Committed Mormons Leave the Church</vt:lpstr>
      <vt:lpstr>John P. Dehlin</vt:lpstr>
      <vt:lpstr>A tiny bit about me…</vt:lpstr>
      <vt:lpstr>PowerPoint Presentation</vt:lpstr>
      <vt:lpstr>Elder Marlin K. Jensen</vt:lpstr>
      <vt:lpstr>Top 5 Myths</vt:lpstr>
      <vt:lpstr>In my experience…</vt:lpstr>
      <vt:lpstr>For me, these allegations felt hurtful  They made a very difficult situation even more difficult</vt:lpstr>
      <vt:lpstr>Background</vt:lpstr>
      <vt:lpstr>PowerPoint Presentation</vt:lpstr>
      <vt:lpstr>Survey Sample</vt:lpstr>
      <vt:lpstr>LEAVING THE CHURCH</vt:lpstr>
      <vt:lpstr>Myths #1 and 2</vt:lpstr>
      <vt:lpstr>OVERALL  ISSUES</vt:lpstr>
      <vt:lpstr>4% indicated having been offended and/or a desire to engage in behaviors contrary to church teachings </vt:lpstr>
      <vt:lpstr>This makes more sense after addressing Myths 3 &amp; 4</vt:lpstr>
      <vt:lpstr>Myths #3 - 4</vt:lpstr>
      <vt:lpstr>CHURCH  INVOLVEMENT - MEN</vt:lpstr>
      <vt:lpstr>CHURCH  INVOLVEMENT - WOMEN</vt:lpstr>
      <vt:lpstr>“We are losing our best and our brightest.”</vt:lpstr>
      <vt:lpstr>So what were the most common reasons?</vt:lpstr>
      <vt:lpstr>Disclaimer – The following issues can be troubling…  …but have been reconciled by some</vt:lpstr>
      <vt:lpstr>5 Types of Issues</vt:lpstr>
      <vt:lpstr>Historical Issues</vt:lpstr>
      <vt:lpstr>TRENDING  ISSUES</vt:lpstr>
      <vt:lpstr>MULTIPLE  ISSUES</vt:lpstr>
      <vt:lpstr>Scientific Issues</vt:lpstr>
      <vt:lpstr>Doctrinal and Theological Issues</vt:lpstr>
      <vt:lpstr>Socio-Political and Cultural Issues</vt:lpstr>
      <vt:lpstr>TRENDING  ISSUES</vt:lpstr>
      <vt:lpstr>Spiritual Issues</vt:lpstr>
      <vt:lpstr>OVERALL  ISSUES</vt:lpstr>
      <vt:lpstr>TRENDING  ISSUES</vt:lpstr>
      <vt:lpstr>Myth #5</vt:lpstr>
      <vt:lpstr>Primary Sources</vt:lpstr>
      <vt:lpstr>“Anti-Mormon Literature”</vt:lpstr>
      <vt:lpstr>So how does disaffection happen?</vt:lpstr>
      <vt:lpstr>PowerPoint Presentation</vt:lpstr>
      <vt:lpstr>PowerPoint Presentation</vt:lpstr>
      <vt:lpstr>They go to Google</vt:lpstr>
      <vt:lpstr>Southpark -- ”About the Mormons”</vt:lpstr>
      <vt:lpstr>Larry King / Gordon B. Hinckley</vt:lpstr>
      <vt:lpstr>Newsweek</vt:lpstr>
      <vt:lpstr>PBS Series on “The Mormons”</vt:lpstr>
      <vt:lpstr>PowerPoint Presentation</vt:lpstr>
      <vt:lpstr>Written by David O. McKay’s Niece</vt:lpstr>
      <vt:lpstr>Brigham Young – Journal of Discourses</vt:lpstr>
      <vt:lpstr>PowerPoint Presentation</vt:lpstr>
      <vt:lpstr>PowerPoint Presentation</vt:lpstr>
      <vt:lpstr>FAIRLDS.org</vt:lpstr>
      <vt:lpstr>A few problems with FAIR</vt:lpstr>
      <vt:lpstr>More on LDS Apologetics</vt:lpstr>
      <vt:lpstr>More on LDS Apologetics</vt:lpstr>
      <vt:lpstr>More on LDS Apologetics</vt:lpstr>
      <vt:lpstr>More on LDS Apologetics</vt:lpstr>
      <vt:lpstr>PowerPoint Presentation</vt:lpstr>
      <vt:lpstr>PowerPoint Presentation</vt:lpstr>
      <vt:lpstr>TRANSPARENCY  AND  BETRAYAL</vt:lpstr>
      <vt:lpstr>TRANSPARENCY  AND  BETRAYAL</vt:lpstr>
      <vt:lpstr>PowerPoint Presentation</vt:lpstr>
      <vt:lpstr>PowerPoint Presentation</vt:lpstr>
      <vt:lpstr>TRANSPARENCY  AND  BETRAYAL</vt:lpstr>
      <vt:lpstr>This is a major factor that leads ex-Mormons to call the church a “cult.”  It’s a natural reaction, but not at all Christ-like</vt:lpstr>
      <vt:lpstr>PowerPoint Presentation</vt:lpstr>
      <vt:lpstr>PowerPoint Presentation</vt:lpstr>
      <vt:lpstr>COSTS  OF  DOUBT  AND  DISCLOSURE</vt:lpstr>
      <vt:lpstr>COSTS  OF  DOUBT  AND  DISCLOSURE</vt:lpstr>
      <vt:lpstr>So how can we help?</vt:lpstr>
      <vt:lpstr>Brigham Young on “Apostates”</vt:lpstr>
      <vt:lpstr>Not helpful</vt:lpstr>
      <vt:lpstr>It’s “easy” to see them as….</vt:lpstr>
      <vt:lpstr>They see themselves as….</vt:lpstr>
      <vt:lpstr>What should we NOT do?</vt:lpstr>
      <vt:lpstr>Mormon on Charity</vt:lpstr>
      <vt:lpstr>How can we help those who have left?</vt:lpstr>
      <vt:lpstr>Love them.  Love them.  Love them.</vt:lpstr>
      <vt:lpstr>Resources</vt:lpstr>
      <vt:lpstr>No official church books or website(s) at this time addressing these issues.  Hopefully someday soon.</vt:lpstr>
      <vt:lpstr>Faithful Books</vt:lpstr>
      <vt:lpstr>Skeptical Books</vt:lpstr>
      <vt:lpstr>Classic Books</vt:lpstr>
      <vt:lpstr>FAIRLDS.org</vt:lpstr>
      <vt:lpstr>MormonThink.com</vt:lpstr>
      <vt:lpstr>StayLDS.com</vt:lpstr>
      <vt:lpstr>Mormon Stories, Mormon Expression</vt:lpstr>
      <vt:lpstr>Mormon Matters and A Thoughtful Faith</vt:lpstr>
      <vt:lpstr>Mormon Stories Sunday School</vt:lpstr>
      <vt:lpstr>ByCommonConsent.com</vt:lpstr>
      <vt:lpstr>FeministMormonHousewives.org</vt:lpstr>
      <vt:lpstr>What should I do now?</vt:lpstr>
      <vt:lpstr>  http://mormonstories.org  mormonstories@gmail.com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sholley</dc:creator>
  <cp:lastModifiedBy>John P. Dehlin</cp:lastModifiedBy>
  <cp:revision>75</cp:revision>
  <dcterms:created xsi:type="dcterms:W3CDTF">2013-02-08T16:36:29Z</dcterms:created>
  <dcterms:modified xsi:type="dcterms:W3CDTF">2013-02-09T00:58:27Z</dcterms:modified>
</cp:coreProperties>
</file>